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2"/>
  </p:notesMasterIdLst>
  <p:sldIdLst>
    <p:sldId id="256" r:id="rId2"/>
    <p:sldId id="257" r:id="rId3"/>
    <p:sldId id="445" r:id="rId4"/>
    <p:sldId id="258" r:id="rId5"/>
    <p:sldId id="260" r:id="rId6"/>
    <p:sldId id="262" r:id="rId7"/>
    <p:sldId id="263" r:id="rId8"/>
    <p:sldId id="411" r:id="rId9"/>
    <p:sldId id="444" r:id="rId10"/>
    <p:sldId id="264" r:id="rId11"/>
    <p:sldId id="265" r:id="rId12"/>
    <p:sldId id="422" r:id="rId13"/>
    <p:sldId id="266" r:id="rId14"/>
    <p:sldId id="268" r:id="rId15"/>
    <p:sldId id="270" r:id="rId16"/>
    <p:sldId id="377" r:id="rId17"/>
    <p:sldId id="321" r:id="rId18"/>
    <p:sldId id="301" r:id="rId19"/>
    <p:sldId id="308" r:id="rId20"/>
    <p:sldId id="310" r:id="rId21"/>
    <p:sldId id="311" r:id="rId22"/>
    <p:sldId id="409" r:id="rId23"/>
    <p:sldId id="312" r:id="rId24"/>
    <p:sldId id="313" r:id="rId25"/>
    <p:sldId id="314" r:id="rId26"/>
    <p:sldId id="317" r:id="rId27"/>
    <p:sldId id="318" r:id="rId28"/>
    <p:sldId id="319" r:id="rId29"/>
    <p:sldId id="432" r:id="rId30"/>
    <p:sldId id="323" r:id="rId31"/>
    <p:sldId id="333" r:id="rId32"/>
    <p:sldId id="334" r:id="rId33"/>
    <p:sldId id="434" r:id="rId34"/>
    <p:sldId id="338" r:id="rId35"/>
    <p:sldId id="273" r:id="rId36"/>
    <p:sldId id="274" r:id="rId37"/>
    <p:sldId id="277" r:id="rId38"/>
    <p:sldId id="278" r:id="rId39"/>
    <p:sldId id="279" r:id="rId40"/>
    <p:sldId id="280" r:id="rId41"/>
    <p:sldId id="281" r:id="rId42"/>
    <p:sldId id="282" r:id="rId43"/>
    <p:sldId id="283" r:id="rId44"/>
    <p:sldId id="284" r:id="rId45"/>
    <p:sldId id="287" r:id="rId46"/>
    <p:sldId id="288" r:id="rId47"/>
    <p:sldId id="289" r:id="rId48"/>
    <p:sldId id="290" r:id="rId49"/>
    <p:sldId id="291" r:id="rId50"/>
    <p:sldId id="292" r:id="rId51"/>
    <p:sldId id="293" r:id="rId52"/>
    <p:sldId id="294" r:id="rId53"/>
    <p:sldId id="297" r:id="rId54"/>
    <p:sldId id="298" r:id="rId55"/>
    <p:sldId id="346" r:id="rId56"/>
    <p:sldId id="345" r:id="rId57"/>
    <p:sldId id="347" r:id="rId58"/>
    <p:sldId id="441" r:id="rId59"/>
    <p:sldId id="440" r:id="rId60"/>
    <p:sldId id="442" r:id="rId61"/>
    <p:sldId id="443" r:id="rId62"/>
    <p:sldId id="348" r:id="rId63"/>
    <p:sldId id="349" r:id="rId64"/>
    <p:sldId id="352" r:id="rId65"/>
    <p:sldId id="353" r:id="rId66"/>
    <p:sldId id="361" r:id="rId67"/>
    <p:sldId id="362" r:id="rId68"/>
    <p:sldId id="363" r:id="rId69"/>
    <p:sldId id="379" r:id="rId70"/>
    <p:sldId id="390" r:id="rId71"/>
    <p:sldId id="392" r:id="rId72"/>
    <p:sldId id="383" r:id="rId73"/>
    <p:sldId id="385" r:id="rId74"/>
    <p:sldId id="399" r:id="rId75"/>
    <p:sldId id="401" r:id="rId76"/>
    <p:sldId id="398" r:id="rId77"/>
    <p:sldId id="384" r:id="rId78"/>
    <p:sldId id="430" r:id="rId79"/>
    <p:sldId id="431" r:id="rId80"/>
    <p:sldId id="300"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p:cViewPr>
        <p:scale>
          <a:sx n="74" d="100"/>
          <a:sy n="74" d="100"/>
        </p:scale>
        <p:origin x="-123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3284D-811B-41A7-8E2A-7FE6BF271858}" type="datetimeFigureOut">
              <a:rPr lang="en-US" smtClean="0"/>
              <a:pPr/>
              <a:t>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F4194-3C8E-4AD2-95EE-DB556703E008}" type="slidenum">
              <a:rPr lang="en-US" smtClean="0"/>
              <a:pPr/>
              <a:t>‹#›</a:t>
            </a:fld>
            <a:endParaRPr lang="en-US"/>
          </a:p>
        </p:txBody>
      </p:sp>
    </p:spTree>
    <p:extLst>
      <p:ext uri="{BB962C8B-B14F-4D97-AF65-F5344CB8AC3E}">
        <p14:creationId xmlns:p14="http://schemas.microsoft.com/office/powerpoint/2010/main" val="1345807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166950-42FE-4D67-B05A-2BF0B600F24B}" type="slidenum">
              <a:rPr lang="en-US" smtClean="0"/>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FF8328-42BF-436E-944B-2B2C612FC0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42EE408-6604-486D-A9B5-209145B5131D}" type="datetimeFigureOut">
              <a:rPr lang="en-US" smtClean="0"/>
              <a:pPr/>
              <a:t>2/23/2016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FF8328-42BF-436E-944B-2B2C612FC00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2EE408-6604-486D-A9B5-209145B5131D}" type="datetimeFigureOut">
              <a:rPr lang="en-US" smtClean="0"/>
              <a:pPr/>
              <a:t>2/23/2016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FF8328-42BF-436E-944B-2B2C612FC00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Ozone_depletion" TargetMode="External"/><Relationship Id="rId2" Type="http://schemas.openxmlformats.org/officeDocument/2006/relationships/hyperlink" Target="http://en.wikipedia.org/wiki/Stratosphere" TargetMode="External"/><Relationship Id="rId1" Type="http://schemas.openxmlformats.org/officeDocument/2006/relationships/slideLayout" Target="../slideLayouts/slideLayout2.xml"/><Relationship Id="rId4" Type="http://schemas.openxmlformats.org/officeDocument/2006/relationships/hyperlink" Target="http://en.wikipedia.org/wiki/Ecosystem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6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google.co.in/imgres?imgurl=http://blogs.curtin.edu.au/cv/files/2009/03/e-waste2.jpg&amp;imgrefurl=http://blogs.curtin.edu.au/cv/2009/03/e-radicate-e-waste/&amp;usg=__Ymc6L9ETJ3c-a5J6t7G8OmSlNLU=&amp;h=701&amp;w=756&amp;sz=46&amp;hl=en&amp;start=49&amp;zoom=1&amp;tbnid=mz8sM8usKPlVWM:&amp;tbnh=132&amp;tbnw=142&amp;prev=/images?q=E-WASTE&amp;start=40&amp;hl=en&amp;sa=N&amp;gbv=2&amp;tbs=isch:1&amp;itbs=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atomtex.com/en/products/portable-dosimeters/at1103m-x-ray-radiation-dosimeter" TargetMode="Externa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hyperlink" Target="http://en.wikipedia.org/wiki/Hazard_symbol" TargetMode="External"/><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hyperlink" Target="http://en.wikipedia.org/wiki/Nuclear_explosion" TargetMode="External"/><Relationship Id="rId5" Type="http://schemas.openxmlformats.org/officeDocument/2006/relationships/hyperlink" Target="http://en.wikipedia.org/wiki/Nuclear_fallout" TargetMode="External"/><Relationship Id="rId4" Type="http://schemas.openxmlformats.org/officeDocument/2006/relationships/hyperlink" Target="http://en.wikipedia.org/wiki/Trefoil"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1"/>
            <a:ext cx="8458200" cy="1676399"/>
          </a:xfrm>
        </p:spPr>
        <p:txBody>
          <a:bodyPr>
            <a:normAutofit/>
          </a:bodyPr>
          <a:lstStyle/>
          <a:p>
            <a:pPr algn="ctr"/>
            <a:r>
              <a:rPr lang="en-US" dirty="0" smtClean="0">
                <a:solidFill>
                  <a:srgbClr val="0070C0"/>
                </a:solidFill>
                <a:latin typeface="Aharoni" pitchFamily="2" charset="-79"/>
                <a:cs typeface="Aharoni" pitchFamily="2" charset="-79"/>
              </a:rPr>
              <a:t>Environmental Pollution-Sources and Impacts</a:t>
            </a:r>
            <a:endParaRPr lang="en-US" dirty="0">
              <a:solidFill>
                <a:srgbClr val="0070C0"/>
              </a:solidFill>
              <a:latin typeface="Aharoni" pitchFamily="2" charset="-79"/>
              <a:cs typeface="Aharoni" pitchFamily="2" charset="-79"/>
            </a:endParaRPr>
          </a:p>
        </p:txBody>
      </p:sp>
      <p:sp>
        <p:nvSpPr>
          <p:cNvPr id="6" name="Subtitle 5"/>
          <p:cNvSpPr>
            <a:spLocks noGrp="1"/>
          </p:cNvSpPr>
          <p:nvPr>
            <p:ph type="subTitle" idx="1"/>
          </p:nvPr>
        </p:nvSpPr>
        <p:spPr>
          <a:xfrm>
            <a:off x="1524000" y="3657600"/>
            <a:ext cx="7315200" cy="2078664"/>
          </a:xfrm>
        </p:spPr>
        <p:txBody>
          <a:bodyPr>
            <a:noAutofit/>
          </a:bodyPr>
          <a:lstStyle/>
          <a:p>
            <a:r>
              <a:rPr lang="en-US" sz="2800" b="1" dirty="0" err="1" smtClean="0">
                <a:solidFill>
                  <a:schemeClr val="accent3">
                    <a:lumMod val="75000"/>
                  </a:schemeClr>
                </a:solidFill>
              </a:rPr>
              <a:t>Venna</a:t>
            </a:r>
            <a:r>
              <a:rPr lang="en-US" sz="2800" b="1" smtClean="0">
                <a:solidFill>
                  <a:schemeClr val="accent3">
                    <a:lumMod val="75000"/>
                  </a:schemeClr>
                </a:solidFill>
              </a:rPr>
              <a:t> Nair</a:t>
            </a:r>
            <a:endParaRPr lang="en-US" sz="2800" b="1" dirty="0" smtClean="0">
              <a:solidFill>
                <a:schemeClr val="accent3">
                  <a:lumMod val="75000"/>
                </a:schemeClr>
              </a:solidFill>
            </a:endParaRPr>
          </a:p>
          <a:p>
            <a:r>
              <a:rPr lang="en-US" sz="2800" b="1" dirty="0" smtClean="0">
                <a:solidFill>
                  <a:schemeClr val="accent3">
                    <a:lumMod val="75000"/>
                  </a:schemeClr>
                </a:solidFill>
              </a:rPr>
              <a:t>Assistant Professor</a:t>
            </a:r>
          </a:p>
          <a:p>
            <a:r>
              <a:rPr lang="en-US" sz="2800" b="1" dirty="0" smtClean="0">
                <a:solidFill>
                  <a:schemeClr val="accent3">
                    <a:lumMod val="75000"/>
                  </a:schemeClr>
                </a:solidFill>
              </a:rPr>
              <a:t>Dept. of English</a:t>
            </a:r>
          </a:p>
          <a:p>
            <a:r>
              <a:rPr lang="en-US" sz="2800" b="1" dirty="0" smtClean="0">
                <a:solidFill>
                  <a:schemeClr val="accent3">
                    <a:lumMod val="75000"/>
                  </a:schemeClr>
                </a:solidFill>
              </a:rPr>
              <a:t>N.S.S. College </a:t>
            </a:r>
            <a:r>
              <a:rPr lang="en-US" sz="2800" b="1" dirty="0" err="1" smtClean="0">
                <a:solidFill>
                  <a:schemeClr val="accent3">
                    <a:lumMod val="75000"/>
                  </a:schemeClr>
                </a:solidFill>
              </a:rPr>
              <a:t>Pandalam</a:t>
            </a:r>
            <a:endParaRPr lang="en-US" sz="2800" b="1"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1143000" y="152400"/>
            <a:ext cx="7543800" cy="6705600"/>
          </a:xfrm>
        </p:spPr>
        <p:txBody>
          <a:bodyPr>
            <a:normAutofit fontScale="92500" lnSpcReduction="20000"/>
          </a:bodyPr>
          <a:lstStyle/>
          <a:p>
            <a:pPr algn="just"/>
            <a:r>
              <a:rPr lang="en-US" b="1" dirty="0" smtClean="0"/>
              <a:t>Different Types of pollution</a:t>
            </a:r>
            <a:r>
              <a:rPr lang="en-US" dirty="0" smtClean="0"/>
              <a:t> are categorized based on the part of the environment which they affect, or result which the particular </a:t>
            </a:r>
            <a:r>
              <a:rPr lang="en-US" b="1" u="sng" dirty="0" smtClean="0"/>
              <a:t>pollution</a:t>
            </a:r>
            <a:r>
              <a:rPr lang="en-US" dirty="0" smtClean="0"/>
              <a:t> causes. </a:t>
            </a:r>
          </a:p>
          <a:p>
            <a:pPr algn="just"/>
            <a:r>
              <a:rPr lang="en-US" dirty="0" smtClean="0"/>
              <a:t>Each of these types has its own distinctive causes and consequences. </a:t>
            </a:r>
          </a:p>
          <a:p>
            <a:pPr algn="just">
              <a:buNone/>
            </a:pPr>
            <a:r>
              <a:rPr lang="en-US" b="1" dirty="0" smtClean="0">
                <a:solidFill>
                  <a:srgbClr val="00B0F0"/>
                </a:solidFill>
              </a:rPr>
              <a:t>The main types of pollution</a:t>
            </a:r>
            <a:r>
              <a:rPr lang="en-US" dirty="0" smtClean="0">
                <a:solidFill>
                  <a:srgbClr val="00B0F0"/>
                </a:solidFill>
              </a:rPr>
              <a:t> are:</a:t>
            </a:r>
          </a:p>
          <a:p>
            <a:pPr algn="just"/>
            <a:r>
              <a:rPr lang="en-US" dirty="0" smtClean="0">
                <a:solidFill>
                  <a:srgbClr val="0070C0"/>
                </a:solidFill>
              </a:rPr>
              <a:t>Water Pollution </a:t>
            </a:r>
          </a:p>
          <a:p>
            <a:pPr algn="just">
              <a:buNone/>
            </a:pPr>
            <a:r>
              <a:rPr lang="en-US" dirty="0" smtClean="0"/>
              <a:t>   (Groundwater and Surface water pollution -River, lake and Oceans)</a:t>
            </a:r>
          </a:p>
          <a:p>
            <a:pPr algn="just"/>
            <a:r>
              <a:rPr lang="en-US" dirty="0" smtClean="0">
                <a:solidFill>
                  <a:srgbClr val="0070C0"/>
                </a:solidFill>
              </a:rPr>
              <a:t>Air Pollution</a:t>
            </a:r>
          </a:p>
          <a:p>
            <a:pPr algn="just"/>
            <a:r>
              <a:rPr lang="en-US" dirty="0" smtClean="0">
                <a:solidFill>
                  <a:srgbClr val="0070C0"/>
                </a:solidFill>
              </a:rPr>
              <a:t>Soil Pollution</a:t>
            </a:r>
          </a:p>
          <a:p>
            <a:pPr algn="just"/>
            <a:r>
              <a:rPr lang="en-US" dirty="0" smtClean="0">
                <a:solidFill>
                  <a:srgbClr val="0070C0"/>
                </a:solidFill>
              </a:rPr>
              <a:t>Thermal Pollution</a:t>
            </a:r>
          </a:p>
          <a:p>
            <a:pPr algn="just"/>
            <a:r>
              <a:rPr lang="en-US" dirty="0" smtClean="0">
                <a:solidFill>
                  <a:srgbClr val="0070C0"/>
                </a:solidFill>
              </a:rPr>
              <a:t>Radioactive Pollution</a:t>
            </a:r>
          </a:p>
          <a:p>
            <a:pPr algn="just"/>
            <a:r>
              <a:rPr lang="en-US" dirty="0" smtClean="0">
                <a:solidFill>
                  <a:srgbClr val="0070C0"/>
                </a:solidFill>
              </a:rPr>
              <a:t>Noise Pollution</a:t>
            </a:r>
          </a:p>
          <a:p>
            <a:pPr algn="just">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Water Pollution</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b="1" dirty="0" smtClean="0"/>
              <a:t>type of pollution</a:t>
            </a:r>
            <a:r>
              <a:rPr lang="en-US" dirty="0" smtClean="0"/>
              <a:t> that involves the contamination of various water bodies. </a:t>
            </a:r>
          </a:p>
          <a:p>
            <a:pPr>
              <a:buNone/>
            </a:pPr>
            <a:endParaRPr lang="en-US" dirty="0" smtClean="0"/>
          </a:p>
          <a:p>
            <a:r>
              <a:rPr lang="en-US" dirty="0" smtClean="0"/>
              <a:t>Various aquatic creatures depend on these water bodies and its natural nutritious features to support its life.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19200" y="0"/>
            <a:ext cx="7467600" cy="838200"/>
          </a:xfrm>
        </p:spPr>
        <p:txBody>
          <a:bodyPr/>
          <a:lstStyle/>
          <a:p>
            <a:r>
              <a:rPr lang="en-US" sz="4800" dirty="0">
                <a:solidFill>
                  <a:srgbClr val="FF0000"/>
                </a:solidFill>
              </a:rPr>
              <a:t>Types of </a:t>
            </a:r>
            <a:r>
              <a:rPr lang="en-US" sz="4800" dirty="0" smtClean="0">
                <a:solidFill>
                  <a:srgbClr val="FF0000"/>
                </a:solidFill>
              </a:rPr>
              <a:t>Pollutants</a:t>
            </a:r>
            <a:endParaRPr lang="en-US" sz="7200" dirty="0">
              <a:solidFill>
                <a:srgbClr val="FF0000"/>
              </a:solidFill>
            </a:endParaRPr>
          </a:p>
        </p:txBody>
      </p:sp>
      <p:sp>
        <p:nvSpPr>
          <p:cNvPr id="10243" name="Rectangle 3"/>
          <p:cNvSpPr>
            <a:spLocks noGrp="1" noChangeArrowheads="1"/>
          </p:cNvSpPr>
          <p:nvPr>
            <p:ph type="body" idx="1"/>
          </p:nvPr>
        </p:nvSpPr>
        <p:spPr>
          <a:xfrm>
            <a:off x="914400" y="762000"/>
            <a:ext cx="8229600" cy="6096000"/>
          </a:xfrm>
        </p:spPr>
        <p:txBody>
          <a:bodyPr>
            <a:normAutofit lnSpcReduction="10000"/>
          </a:bodyPr>
          <a:lstStyle/>
          <a:p>
            <a:pPr>
              <a:lnSpc>
                <a:spcPct val="90000"/>
              </a:lnSpc>
            </a:pPr>
            <a:r>
              <a:rPr lang="en-US" sz="3800" dirty="0">
                <a:solidFill>
                  <a:srgbClr val="0070C0"/>
                </a:solidFill>
              </a:rPr>
              <a:t>Disease-causing Agents </a:t>
            </a:r>
            <a:r>
              <a:rPr lang="en-US" sz="3400" dirty="0">
                <a:solidFill>
                  <a:srgbClr val="0070C0"/>
                </a:solidFill>
              </a:rPr>
              <a:t>– </a:t>
            </a:r>
            <a:r>
              <a:rPr lang="en-US" sz="2800" dirty="0">
                <a:solidFill>
                  <a:srgbClr val="0070C0"/>
                </a:solidFill>
              </a:rPr>
              <a:t>P</a:t>
            </a:r>
            <a:r>
              <a:rPr lang="en-US" sz="2800" dirty="0" smtClean="0">
                <a:solidFill>
                  <a:srgbClr val="0070C0"/>
                </a:solidFill>
              </a:rPr>
              <a:t>athogens</a:t>
            </a:r>
            <a:endParaRPr lang="en-US" sz="2800" dirty="0">
              <a:solidFill>
                <a:srgbClr val="0070C0"/>
              </a:solidFill>
            </a:endParaRPr>
          </a:p>
          <a:p>
            <a:pPr>
              <a:lnSpc>
                <a:spcPct val="90000"/>
              </a:lnSpc>
            </a:pPr>
            <a:r>
              <a:rPr lang="en-US" sz="3400" dirty="0">
                <a:solidFill>
                  <a:srgbClr val="0070C0"/>
                </a:solidFill>
              </a:rPr>
              <a:t>Oxygen Demanding Agents </a:t>
            </a:r>
            <a:r>
              <a:rPr lang="en-US" sz="3000" dirty="0">
                <a:solidFill>
                  <a:srgbClr val="0070C0"/>
                </a:solidFill>
              </a:rPr>
              <a:t>– </a:t>
            </a:r>
            <a:r>
              <a:rPr lang="en-US" sz="2800" dirty="0" smtClean="0">
                <a:solidFill>
                  <a:srgbClr val="0070C0"/>
                </a:solidFill>
              </a:rPr>
              <a:t>Organic </a:t>
            </a:r>
            <a:r>
              <a:rPr lang="en-US" sz="2800" dirty="0">
                <a:solidFill>
                  <a:srgbClr val="0070C0"/>
                </a:solidFill>
              </a:rPr>
              <a:t>waste: manure</a:t>
            </a:r>
            <a:endParaRPr lang="en-US" sz="3000" dirty="0">
              <a:solidFill>
                <a:srgbClr val="0070C0"/>
              </a:solidFill>
            </a:endParaRPr>
          </a:p>
          <a:p>
            <a:pPr>
              <a:lnSpc>
                <a:spcPct val="90000"/>
              </a:lnSpc>
            </a:pPr>
            <a:r>
              <a:rPr lang="en-US" sz="3400" dirty="0">
                <a:solidFill>
                  <a:srgbClr val="0070C0"/>
                </a:solidFill>
              </a:rPr>
              <a:t>Water-soluble Inorganic Chemicals </a:t>
            </a:r>
            <a:r>
              <a:rPr lang="en-US" sz="3000" dirty="0">
                <a:solidFill>
                  <a:srgbClr val="0070C0"/>
                </a:solidFill>
              </a:rPr>
              <a:t>– </a:t>
            </a:r>
            <a:r>
              <a:rPr lang="en-US" sz="2800" dirty="0">
                <a:solidFill>
                  <a:srgbClr val="0070C0"/>
                </a:solidFill>
              </a:rPr>
              <a:t>acids, toxic metals </a:t>
            </a:r>
            <a:endParaRPr lang="en-US" sz="3000" dirty="0">
              <a:solidFill>
                <a:srgbClr val="0070C0"/>
              </a:solidFill>
            </a:endParaRPr>
          </a:p>
          <a:p>
            <a:pPr>
              <a:lnSpc>
                <a:spcPct val="90000"/>
              </a:lnSpc>
            </a:pPr>
            <a:r>
              <a:rPr lang="en-US" sz="3400" dirty="0">
                <a:solidFill>
                  <a:srgbClr val="0070C0"/>
                </a:solidFill>
              </a:rPr>
              <a:t>Inorganic Plant Nutrients </a:t>
            </a:r>
            <a:r>
              <a:rPr lang="en-US" sz="3000" dirty="0">
                <a:solidFill>
                  <a:srgbClr val="0070C0"/>
                </a:solidFill>
              </a:rPr>
              <a:t>– n</a:t>
            </a:r>
            <a:r>
              <a:rPr lang="en-US" sz="2800" dirty="0">
                <a:solidFill>
                  <a:srgbClr val="0070C0"/>
                </a:solidFill>
              </a:rPr>
              <a:t>itrogen and phosphorus</a:t>
            </a:r>
          </a:p>
          <a:p>
            <a:pPr>
              <a:lnSpc>
                <a:spcPct val="90000"/>
              </a:lnSpc>
            </a:pPr>
            <a:r>
              <a:rPr lang="en-US" sz="3400" dirty="0">
                <a:solidFill>
                  <a:srgbClr val="0070C0"/>
                </a:solidFill>
              </a:rPr>
              <a:t>Organic Chemicals </a:t>
            </a:r>
            <a:r>
              <a:rPr lang="en-US" sz="2800" dirty="0">
                <a:solidFill>
                  <a:srgbClr val="0070C0"/>
                </a:solidFill>
              </a:rPr>
              <a:t>– oil, pesticides, detergents</a:t>
            </a:r>
          </a:p>
          <a:p>
            <a:pPr>
              <a:lnSpc>
                <a:spcPct val="90000"/>
              </a:lnSpc>
            </a:pPr>
            <a:r>
              <a:rPr lang="en-US" sz="3400" dirty="0">
                <a:solidFill>
                  <a:srgbClr val="0070C0"/>
                </a:solidFill>
              </a:rPr>
              <a:t>Sediment or Suspended Material </a:t>
            </a:r>
            <a:r>
              <a:rPr lang="en-US" sz="2800" dirty="0">
                <a:solidFill>
                  <a:srgbClr val="0070C0"/>
                </a:solidFill>
              </a:rPr>
              <a:t>– </a:t>
            </a:r>
            <a:r>
              <a:rPr lang="en-US" sz="2800" dirty="0" smtClean="0">
                <a:solidFill>
                  <a:srgbClr val="0070C0"/>
                </a:solidFill>
              </a:rPr>
              <a:t>due to soil erosion.</a:t>
            </a:r>
            <a:endParaRPr lang="en-US" sz="2800" dirty="0">
              <a:solidFill>
                <a:srgbClr val="0070C0"/>
              </a:solidFill>
            </a:endParaRPr>
          </a:p>
          <a:p>
            <a:pPr>
              <a:lnSpc>
                <a:spcPct val="90000"/>
              </a:lnSpc>
            </a:pPr>
            <a:r>
              <a:rPr lang="en-US" sz="3400" dirty="0">
                <a:solidFill>
                  <a:srgbClr val="0070C0"/>
                </a:solidFill>
              </a:rPr>
              <a:t>Water-soluble Radioactive Isotopes </a:t>
            </a:r>
            <a:r>
              <a:rPr lang="en-US" sz="2800" dirty="0">
                <a:solidFill>
                  <a:srgbClr val="0070C0"/>
                </a:solidFill>
              </a:rPr>
              <a:t>– </a:t>
            </a:r>
            <a:r>
              <a:rPr lang="en-US" sz="2800" dirty="0" smtClean="0">
                <a:solidFill>
                  <a:srgbClr val="0070C0"/>
                </a:solidFill>
              </a:rPr>
              <a:t>radon,  </a:t>
            </a:r>
            <a:r>
              <a:rPr lang="en-US" sz="2800" dirty="0">
                <a:solidFill>
                  <a:srgbClr val="0070C0"/>
                </a:solidFill>
              </a:rPr>
              <a:t>uranium</a:t>
            </a:r>
          </a:p>
          <a:p>
            <a:pPr>
              <a:lnSpc>
                <a:spcPct val="90000"/>
              </a:lnSpc>
            </a:pPr>
            <a:r>
              <a:rPr lang="en-US" sz="3400" dirty="0">
                <a:solidFill>
                  <a:srgbClr val="0070C0"/>
                </a:solidFill>
              </a:rPr>
              <a:t>Heat </a:t>
            </a:r>
            <a:r>
              <a:rPr lang="en-US" sz="2800" dirty="0">
                <a:solidFill>
                  <a:srgbClr val="0070C0"/>
                </a:solidFill>
              </a:rPr>
              <a:t>– electric and nuclear power </a:t>
            </a:r>
            <a:r>
              <a:rPr lang="en-US" sz="2800" dirty="0" smtClean="0">
                <a:solidFill>
                  <a:srgbClr val="0070C0"/>
                </a:solidFill>
              </a:rPr>
              <a:t>plants.</a:t>
            </a:r>
            <a:endParaRPr lang="en-US" sz="2800" dirty="0">
              <a:solidFill>
                <a:srgbClr val="0070C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24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Causes of  Water Pollution</a:t>
            </a:r>
          </a:p>
        </p:txBody>
      </p:sp>
      <p:sp>
        <p:nvSpPr>
          <p:cNvPr id="3" name="Content Placeholder 2"/>
          <p:cNvSpPr>
            <a:spLocks noGrp="1"/>
          </p:cNvSpPr>
          <p:nvPr>
            <p:ph idx="1"/>
          </p:nvPr>
        </p:nvSpPr>
        <p:spPr/>
        <p:txBody>
          <a:bodyPr>
            <a:noAutofit/>
          </a:bodyPr>
          <a:lstStyle/>
          <a:p>
            <a:r>
              <a:rPr lang="en-US" sz="2400" dirty="0" smtClean="0"/>
              <a:t>Industrial waste gets dumped into these water bodies. This causes a chemical imbalance in the water leading to death of the aquatic beings.</a:t>
            </a:r>
          </a:p>
          <a:p>
            <a:pPr>
              <a:buNone/>
            </a:pPr>
            <a:endParaRPr lang="en-US" sz="2400" dirty="0" smtClean="0"/>
          </a:p>
          <a:p>
            <a:r>
              <a:rPr lang="en-US" sz="2400" dirty="0" smtClean="0"/>
              <a:t>Insecticides, pesticides and ripening chemicals that are used on plants run into the ground water system or nearby streams.</a:t>
            </a:r>
          </a:p>
          <a:p>
            <a:endParaRPr lang="en-US" sz="2400" dirty="0" smtClean="0"/>
          </a:p>
          <a:p>
            <a:r>
              <a:rPr lang="en-US" sz="2400" dirty="0" smtClean="0"/>
              <a:t>Washing clothes near lakes and rivers causes detergents also causes a condition called “</a:t>
            </a:r>
            <a:r>
              <a:rPr lang="en-US" sz="2400" b="1" dirty="0" err="1" smtClean="0"/>
              <a:t>Eutrophication</a:t>
            </a:r>
            <a:r>
              <a:rPr lang="en-US" sz="2400" dirty="0" smtClean="0"/>
              <a:t>” which blocks sunlight from entering inside and reduces oxygen values in the water causing an inhabitable environment.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Marine Pollution</a:t>
            </a:r>
            <a:endParaRPr lang="en-US" dirty="0"/>
          </a:p>
        </p:txBody>
      </p:sp>
      <p:pic>
        <p:nvPicPr>
          <p:cNvPr id="1027" name="Picture 3" descr="C:\Users\user\Desktop\images.jpg"/>
          <p:cNvPicPr>
            <a:picLocks noGrp="1" noChangeAspect="1" noChangeArrowheads="1"/>
          </p:cNvPicPr>
          <p:nvPr>
            <p:ph idx="1"/>
          </p:nvPr>
        </p:nvPicPr>
        <p:blipFill>
          <a:blip r:embed="rId2"/>
          <a:stretch>
            <a:fillRect/>
          </a:stretch>
        </p:blipFill>
        <p:spPr bwMode="auto">
          <a:xfrm>
            <a:off x="990600" y="1524000"/>
            <a:ext cx="8153400" cy="5486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Causes</a:t>
            </a:r>
            <a:endParaRPr lang="en-US" dirty="0">
              <a:solidFill>
                <a:schemeClr val="accent1"/>
              </a:solidFill>
            </a:endParaRPr>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t>Overexploitation of fisheries and physical destruction of marine coastal habitats by dredging.</a:t>
            </a:r>
          </a:p>
          <a:p>
            <a:pPr algn="just">
              <a:buFont typeface="Wingdings" pitchFamily="2" charset="2"/>
              <a:buChar char="Ø"/>
            </a:pPr>
            <a:r>
              <a:rPr lang="en-US" dirty="0" smtClean="0"/>
              <a:t>Strong increase in coastal development discharge of untreated sewage into the near-shore waters, resulting in enormous amounts of nutrients spreading into the sea and coastal zones.</a:t>
            </a:r>
          </a:p>
          <a:p>
            <a:pPr algn="just">
              <a:buFont typeface="Wingdings" pitchFamily="2" charset="2"/>
              <a:buChar char="Ø"/>
            </a:pPr>
            <a:r>
              <a:rPr lang="en-US" dirty="0" smtClean="0">
                <a:solidFill>
                  <a:schemeClr val="accent1"/>
                </a:solidFill>
              </a:rPr>
              <a:t>Oil spills</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Spills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‘Oil Spills’ are caused when giant oil tankers and oil rigs which are present in the oceans are damaged by either natural or human errors cause a long-time damage to the ocean as oil is lighter than water and floats on water forming a layer blocking sunlight.</a:t>
            </a:r>
          </a:p>
          <a:p>
            <a:pPr algn="just"/>
            <a:endParaRPr lang="en-US" dirty="0" smtClean="0"/>
          </a:p>
          <a:p>
            <a:pPr algn="just"/>
            <a:r>
              <a:rPr lang="en-US" dirty="0" smtClean="0"/>
              <a:t>Certain natural disasters like flash floods and hurricanes cause the intermixing of water with harmful substances on the land.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4" descr="I:\MY DOCUMENTS\Air_pollution- Notes_files\220px-AlfedPalmersmokestacks.jpg"/>
          <p:cNvPicPr>
            <a:picLocks noGrp="1" noChangeAspect="1" noChangeArrowheads="1"/>
          </p:cNvPicPr>
          <p:nvPr>
            <p:ph idx="1"/>
          </p:nvPr>
        </p:nvPicPr>
        <p:blipFill>
          <a:blip r:embed="rId2" cstate="print"/>
          <a:srcRect t="16084" b="16084"/>
          <a:stretch>
            <a:fillRect/>
          </a:stretch>
        </p:blipFill>
        <p:spPr>
          <a:xfrm>
            <a:off x="5128895" y="3818810"/>
            <a:ext cx="111760" cy="58580"/>
          </a:xfrm>
        </p:spPr>
      </p:pic>
      <p:pic>
        <p:nvPicPr>
          <p:cNvPr id="5" name="Picture 4" descr="I:\MY DOCUMENTS\Air_pollution- Notes_files\220px-AlfedPalmersmokestacks.jpg"/>
          <p:cNvPicPr>
            <a:picLocks noChangeAspect="1" noChangeArrowheads="1"/>
          </p:cNvPicPr>
          <p:nvPr/>
        </p:nvPicPr>
        <p:blipFill>
          <a:blip r:embed="rId3"/>
          <a:srcRect t="16084" b="16084"/>
          <a:stretch>
            <a:fillRect/>
          </a:stretch>
        </p:blipFill>
        <p:spPr>
          <a:xfrm>
            <a:off x="0" y="0"/>
            <a:ext cx="9144000" cy="4190999"/>
          </a:xfrm>
          <a:prstGeom prst="rect">
            <a:avLst/>
          </a:prstGeom>
        </p:spPr>
      </p:pic>
      <p:sp>
        <p:nvSpPr>
          <p:cNvPr id="6" name="Rectangle 5"/>
          <p:cNvSpPr/>
          <p:nvPr/>
        </p:nvSpPr>
        <p:spPr>
          <a:xfrm>
            <a:off x="1828800" y="4721662"/>
            <a:ext cx="7086600" cy="707886"/>
          </a:xfrm>
          <a:prstGeom prst="rect">
            <a:avLst/>
          </a:prstGeom>
        </p:spPr>
        <p:txBody>
          <a:bodyPr wrap="square">
            <a:spAutoFit/>
          </a:bodyPr>
          <a:lstStyle/>
          <a:p>
            <a:r>
              <a:rPr lang="en-US" sz="4000" b="1" dirty="0" smtClean="0"/>
              <a:t>AIR POLLUTION</a:t>
            </a:r>
            <a:endParaRPr lang="en-US" sz="4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457200"/>
            <a:ext cx="7498080" cy="5181600"/>
          </a:xfrm>
        </p:spPr>
        <p:txBody>
          <a:bodyPr rtlCol="0">
            <a:normAutofit/>
          </a:bodyPr>
          <a:lstStyle/>
          <a:p>
            <a:pPr algn="just" fontAlgn="auto">
              <a:spcAft>
                <a:spcPts val="0"/>
              </a:spcAft>
              <a:buFont typeface="Wingdings" pitchFamily="2" charset="2"/>
              <a:buChar char="Ø"/>
              <a:defRPr/>
            </a:pPr>
            <a:endParaRPr lang="en-US" sz="2800" dirty="0" smtClean="0">
              <a:solidFill>
                <a:srgbClr val="002060"/>
              </a:solidFill>
            </a:endParaRPr>
          </a:p>
          <a:p>
            <a:pPr algn="just" fontAlgn="auto">
              <a:spcAft>
                <a:spcPts val="0"/>
              </a:spcAft>
              <a:buFont typeface="Wingdings" pitchFamily="2" charset="2"/>
              <a:buChar char="Ø"/>
              <a:defRPr/>
            </a:pPr>
            <a:r>
              <a:rPr lang="en-US" sz="2800" dirty="0" smtClean="0">
                <a:solidFill>
                  <a:srgbClr val="002060"/>
                </a:solidFill>
              </a:rPr>
              <a:t>According to Indian Air amendment Act, 1987, “</a:t>
            </a:r>
            <a:r>
              <a:rPr lang="en-US" sz="2800" dirty="0" smtClean="0">
                <a:solidFill>
                  <a:srgbClr val="7030A0"/>
                </a:solidFill>
              </a:rPr>
              <a:t>air pollution means any solid, liquid, or gaseous substances present in the atmosphere in such concentrations that may tend to be injurious to human beings or other living creatures or plants or property or enjoyment</a:t>
            </a:r>
            <a:r>
              <a:rPr lang="en-US" sz="2800" dirty="0" smtClean="0">
                <a:solidFill>
                  <a:srgbClr val="002060"/>
                </a:solidFill>
              </a:rPr>
              <a:t>”.</a:t>
            </a:r>
            <a:endParaRPr lang="en-US" sz="28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90600" y="0"/>
            <a:ext cx="8001000" cy="1143000"/>
          </a:xfrm>
        </p:spPr>
        <p:txBody>
          <a:bodyPr/>
          <a:lstStyle/>
          <a:p>
            <a:r>
              <a:rPr lang="en-US" sz="3200" b="1" dirty="0" smtClean="0"/>
              <a:t>TYPES OF AIR POLLUTION </a:t>
            </a:r>
            <a:br>
              <a:rPr lang="en-US" sz="3200" b="1" dirty="0" smtClean="0"/>
            </a:br>
            <a:r>
              <a:rPr lang="en-US" sz="2800" b="1" dirty="0" smtClean="0">
                <a:solidFill>
                  <a:srgbClr val="0070C0"/>
                </a:solidFill>
              </a:rPr>
              <a:t>Outdoor and Indoor Pollution</a:t>
            </a:r>
          </a:p>
        </p:txBody>
      </p:sp>
      <p:sp>
        <p:nvSpPr>
          <p:cNvPr id="10243" name="Content Placeholder 2"/>
          <p:cNvSpPr>
            <a:spLocks noGrp="1"/>
          </p:cNvSpPr>
          <p:nvPr>
            <p:ph idx="1"/>
          </p:nvPr>
        </p:nvSpPr>
        <p:spPr>
          <a:xfrm>
            <a:off x="990600" y="1143000"/>
            <a:ext cx="7696200" cy="5334000"/>
          </a:xfrm>
        </p:spPr>
        <p:txBody>
          <a:bodyPr>
            <a:normAutofit lnSpcReduction="10000"/>
          </a:bodyPr>
          <a:lstStyle/>
          <a:p>
            <a:pPr algn="just"/>
            <a:r>
              <a:rPr lang="en-US" sz="2400" b="1" dirty="0" smtClean="0"/>
              <a:t>Quantitative alteration of atmospheric constituents or addition of one or more contaminants in the outdoor atmosphere for such duration and such quantities that are injurious to human health, his belongings or plants and animal life is called </a:t>
            </a:r>
            <a:r>
              <a:rPr lang="en-US" sz="2400" b="1" dirty="0" smtClean="0">
                <a:solidFill>
                  <a:srgbClr val="FF0000"/>
                </a:solidFill>
              </a:rPr>
              <a:t>outdoor pollution</a:t>
            </a:r>
            <a:r>
              <a:rPr lang="en-US" sz="2400" b="1" dirty="0" smtClean="0"/>
              <a:t>.</a:t>
            </a:r>
          </a:p>
          <a:p>
            <a:pPr algn="just">
              <a:buFont typeface="Arial" charset="0"/>
              <a:buNone/>
            </a:pPr>
            <a:r>
              <a:rPr lang="en-US" sz="2400" dirty="0" smtClean="0"/>
              <a:t>     </a:t>
            </a:r>
            <a:r>
              <a:rPr lang="en-US" sz="2400" dirty="0" err="1" smtClean="0"/>
              <a:t>eg</a:t>
            </a:r>
            <a:r>
              <a:rPr lang="en-US" sz="2400" dirty="0" smtClean="0"/>
              <a:t>. lead, </a:t>
            </a:r>
            <a:r>
              <a:rPr lang="en-US" sz="2400" dirty="0" err="1" smtClean="0"/>
              <a:t>sulphur</a:t>
            </a:r>
            <a:r>
              <a:rPr lang="en-US" sz="2400" dirty="0" smtClean="0"/>
              <a:t> oxides, pollens, ozone, </a:t>
            </a:r>
            <a:r>
              <a:rPr lang="en-US" sz="2400" dirty="0" smtClean="0">
                <a:solidFill>
                  <a:srgbClr val="00B050"/>
                </a:solidFill>
              </a:rPr>
              <a:t>organic substances</a:t>
            </a:r>
            <a:r>
              <a:rPr lang="en-US" sz="2400" dirty="0" smtClean="0"/>
              <a:t>, </a:t>
            </a:r>
            <a:r>
              <a:rPr lang="en-US" sz="2400" dirty="0" smtClean="0">
                <a:solidFill>
                  <a:srgbClr val="00B050"/>
                </a:solidFill>
              </a:rPr>
              <a:t>carbon monoxide, nitrogen oxides, suspended particulate matter, polycyclic hydrocarbons</a:t>
            </a:r>
            <a:r>
              <a:rPr lang="en-US" sz="2400" dirty="0" smtClean="0"/>
              <a:t>.</a:t>
            </a:r>
          </a:p>
          <a:p>
            <a:r>
              <a:rPr lang="en-US" sz="2400" b="1" dirty="0" smtClean="0"/>
              <a:t>Pollution of the atmosphere indoors(inside enclosed) buildings, home, office etc. is called </a:t>
            </a:r>
            <a:r>
              <a:rPr lang="en-US" sz="2400" b="1" dirty="0" smtClean="0">
                <a:solidFill>
                  <a:srgbClr val="C00000"/>
                </a:solidFill>
              </a:rPr>
              <a:t>indoor pollution</a:t>
            </a:r>
            <a:r>
              <a:rPr lang="en-US" sz="2400" b="1" dirty="0" smtClean="0"/>
              <a:t>.</a:t>
            </a:r>
          </a:p>
          <a:p>
            <a:pPr>
              <a:buFont typeface="Arial" charset="0"/>
              <a:buNone/>
            </a:pPr>
            <a:r>
              <a:rPr lang="en-US" sz="2400" dirty="0" smtClean="0"/>
              <a:t>    </a:t>
            </a:r>
            <a:r>
              <a:rPr lang="en-US" sz="2400" dirty="0" err="1" smtClean="0"/>
              <a:t>eg</a:t>
            </a:r>
            <a:r>
              <a:rPr lang="en-US" sz="2400" dirty="0" smtClean="0"/>
              <a:t>. Ammonia, Asbestos and synthetic fibers, adhesives, formaldehyde, radon, cosmetics, solvents, allergens.</a:t>
            </a:r>
          </a:p>
          <a:p>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066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990600" y="609600"/>
            <a:ext cx="8153400" cy="6248400"/>
          </a:xfrm>
        </p:spPr>
        <p:txBody>
          <a:bodyPr>
            <a:normAutofit fontScale="32500" lnSpcReduction="20000"/>
          </a:bodyPr>
          <a:lstStyle/>
          <a:p>
            <a:pPr>
              <a:lnSpc>
                <a:spcPct val="170000"/>
              </a:lnSpc>
              <a:buNone/>
            </a:pPr>
            <a:r>
              <a:rPr lang="en-US" sz="5500" b="1" dirty="0" smtClean="0">
                <a:solidFill>
                  <a:srgbClr val="FF0000"/>
                </a:solidFill>
              </a:rPr>
              <a:t>     Introduction of substances or energy by humans, deliberately or inadvertently  into the environment resulting in a deleterious effect</a:t>
            </a:r>
            <a:r>
              <a:rPr lang="en-US" sz="5000" b="1" dirty="0" smtClean="0">
                <a:solidFill>
                  <a:srgbClr val="0070C0"/>
                </a:solidFill>
              </a:rPr>
              <a:t>.</a:t>
            </a:r>
            <a:br>
              <a:rPr lang="en-US" sz="5000" b="1" dirty="0" smtClean="0">
                <a:solidFill>
                  <a:srgbClr val="0070C0"/>
                </a:solidFill>
              </a:rPr>
            </a:br>
            <a:endParaRPr lang="en-US" dirty="0" smtClean="0"/>
          </a:p>
          <a:p>
            <a:pPr algn="just"/>
            <a:r>
              <a:rPr lang="en-US" sz="7400" u="sng" dirty="0" smtClean="0"/>
              <a:t>EPA Definition</a:t>
            </a:r>
            <a:r>
              <a:rPr lang="en-US" sz="7400" dirty="0" smtClean="0"/>
              <a:t>:</a:t>
            </a:r>
          </a:p>
          <a:p>
            <a:pPr algn="just">
              <a:buNone/>
            </a:pPr>
            <a:r>
              <a:rPr lang="en-US" sz="7400" dirty="0" smtClean="0"/>
              <a:t>     The presence of a substance in the environment that because of its chemical composition or quantity prevents the functioning of natural processes and produces undesirable environmental and health effects. Substances which discharged into the surroundings, where they bring about undesirable changes</a:t>
            </a:r>
          </a:p>
          <a:p>
            <a:pPr algn="just">
              <a:buNone/>
            </a:pPr>
            <a:endParaRPr lang="en-US" sz="7400" dirty="0" smtClean="0"/>
          </a:p>
          <a:p>
            <a:pPr algn="just">
              <a:buFont typeface="Wingdings" pitchFamily="2" charset="2"/>
              <a:buChar char="Ø"/>
            </a:pPr>
            <a:r>
              <a:rPr lang="en-US" sz="7400" dirty="0" smtClean="0">
                <a:solidFill>
                  <a:srgbClr val="7030A0"/>
                </a:solidFill>
              </a:rPr>
              <a:t>Pollution is drastically rising in all the countries due to rise in human activity associated with modern technology and population growth.</a:t>
            </a:r>
          </a:p>
          <a:p>
            <a:pPr algn="just">
              <a:buNone/>
            </a:pPr>
            <a:endParaRPr lang="en-US" sz="7400" dirty="0" smtClean="0"/>
          </a:p>
          <a:p>
            <a:pPr algn="just">
              <a:buFont typeface="Wingdings" pitchFamily="2" charset="2"/>
              <a:buChar char="Ø"/>
            </a:pPr>
            <a:r>
              <a:rPr lang="en-US" sz="7400" dirty="0" smtClean="0"/>
              <a:t> </a:t>
            </a:r>
            <a:r>
              <a:rPr lang="en-US" sz="7400" dirty="0" smtClean="0">
                <a:solidFill>
                  <a:schemeClr val="accent5"/>
                </a:solidFill>
              </a:rPr>
              <a:t>Pollution poses health hazards, endangers wild life and makes the planet unsafe for future human survival. </a:t>
            </a:r>
          </a:p>
          <a:p>
            <a:pPr algn="just">
              <a:buFont typeface="Wingdings" pitchFamily="2" charset="2"/>
              <a:buChar char="Ø"/>
            </a:pPr>
            <a:endParaRPr lang="en-US" dirty="0" smtClean="0"/>
          </a:p>
          <a:p>
            <a:pPr algn="just">
              <a:buFont typeface="Wingdings" pitchFamily="2" charset="2"/>
              <a:buChar char="Ø"/>
            </a:pPr>
            <a:endParaRPr lang="en-US" dirty="0"/>
          </a:p>
        </p:txBody>
      </p:sp>
      <p:sp>
        <p:nvSpPr>
          <p:cNvPr id="4" name="Rectangle 3"/>
          <p:cNvSpPr/>
          <p:nvPr/>
        </p:nvSpPr>
        <p:spPr>
          <a:xfrm>
            <a:off x="990600" y="1"/>
            <a:ext cx="8153400" cy="584775"/>
          </a:xfrm>
          <a:prstGeom prst="rect">
            <a:avLst/>
          </a:prstGeom>
        </p:spPr>
        <p:txBody>
          <a:bodyPr wrap="square">
            <a:spAutoFit/>
          </a:bodyPr>
          <a:lstStyle/>
          <a:p>
            <a:r>
              <a:rPr lang="en-US" sz="3200" b="1" dirty="0" smtClean="0">
                <a:solidFill>
                  <a:srgbClr val="0070C0"/>
                </a:solidFill>
              </a:rPr>
              <a:t>Pollution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90600" y="0"/>
            <a:ext cx="7696200" cy="533400"/>
          </a:xfrm>
        </p:spPr>
        <p:txBody>
          <a:bodyPr/>
          <a:lstStyle/>
          <a:p>
            <a:r>
              <a:rPr lang="en-US" sz="2800" b="1" dirty="0" smtClean="0">
                <a:solidFill>
                  <a:srgbClr val="FF0000"/>
                </a:solidFill>
              </a:rPr>
              <a:t>Sources of Indoor Pollution</a:t>
            </a:r>
          </a:p>
        </p:txBody>
      </p:sp>
      <p:sp>
        <p:nvSpPr>
          <p:cNvPr id="37891" name="Content Placeholder 2"/>
          <p:cNvSpPr>
            <a:spLocks noGrp="1"/>
          </p:cNvSpPr>
          <p:nvPr>
            <p:ph idx="1"/>
          </p:nvPr>
        </p:nvSpPr>
        <p:spPr>
          <a:xfrm>
            <a:off x="990600" y="533400"/>
            <a:ext cx="8153400" cy="6324600"/>
          </a:xfrm>
        </p:spPr>
        <p:txBody>
          <a:bodyPr rtlCol="0">
            <a:normAutofit lnSpcReduction="10000"/>
          </a:bodyPr>
          <a:lstStyle/>
          <a:p>
            <a:pPr fontAlgn="auto">
              <a:spcAft>
                <a:spcPts val="0"/>
              </a:spcAft>
              <a:buFont typeface="Arial" pitchFamily="34" charset="0"/>
              <a:buChar char="•"/>
              <a:defRPr/>
            </a:pPr>
            <a:r>
              <a:rPr lang="en-US" sz="2400" b="1" dirty="0" smtClean="0"/>
              <a:t>Cooking (CO, NO</a:t>
            </a:r>
            <a:r>
              <a:rPr lang="en-US" sz="2400" b="1" baseline="-25000" dirty="0" smtClean="0"/>
              <a:t>2</a:t>
            </a:r>
            <a:r>
              <a:rPr lang="en-US" sz="2400" b="1" dirty="0" smtClean="0"/>
              <a:t>,particulate matter)</a:t>
            </a:r>
          </a:p>
          <a:p>
            <a:pPr fontAlgn="auto">
              <a:spcAft>
                <a:spcPts val="0"/>
              </a:spcAft>
              <a:buFont typeface="Arial" pitchFamily="34" charset="0"/>
              <a:buChar char="•"/>
              <a:defRPr/>
            </a:pPr>
            <a:r>
              <a:rPr lang="en-US" sz="2400" b="1" dirty="0" smtClean="0"/>
              <a:t>Air conditioners &amp; refrigerators ( Fungi-</a:t>
            </a:r>
            <a:r>
              <a:rPr lang="en-US" sz="2400" b="1" dirty="0" err="1" smtClean="0"/>
              <a:t>Thermoactinomyces</a:t>
            </a:r>
            <a:r>
              <a:rPr lang="en-US" sz="2400" b="1" dirty="0" smtClean="0"/>
              <a:t> </a:t>
            </a:r>
            <a:r>
              <a:rPr lang="en-US" sz="2400" b="1" dirty="0" err="1" smtClean="0"/>
              <a:t>vulgares</a:t>
            </a:r>
            <a:r>
              <a:rPr lang="en-US" sz="2400" b="1" dirty="0" smtClean="0"/>
              <a:t>, and CFCs)</a:t>
            </a:r>
          </a:p>
          <a:p>
            <a:pPr fontAlgn="auto">
              <a:spcAft>
                <a:spcPts val="0"/>
              </a:spcAft>
              <a:buFont typeface="Arial" pitchFamily="34" charset="0"/>
              <a:buChar char="•"/>
              <a:defRPr/>
            </a:pPr>
            <a:r>
              <a:rPr lang="en-US" sz="2400" b="1" dirty="0" smtClean="0"/>
              <a:t>Air purifiers (</a:t>
            </a:r>
            <a:r>
              <a:rPr lang="en-US" sz="2400" b="1" dirty="0" err="1" smtClean="0"/>
              <a:t>paradi-chlorobenzene</a:t>
            </a:r>
            <a:r>
              <a:rPr lang="en-US" sz="2400" b="1" dirty="0" smtClean="0"/>
              <a:t>) </a:t>
            </a:r>
          </a:p>
          <a:p>
            <a:pPr fontAlgn="auto">
              <a:spcAft>
                <a:spcPts val="0"/>
              </a:spcAft>
              <a:buFont typeface="Arial" pitchFamily="34" charset="0"/>
              <a:buChar char="•"/>
              <a:defRPr/>
            </a:pPr>
            <a:r>
              <a:rPr lang="en-US" sz="2400" b="1" dirty="0" smtClean="0"/>
              <a:t>Painting  &amp; cosmetics (HCHO)</a:t>
            </a:r>
          </a:p>
          <a:p>
            <a:pPr fontAlgn="auto">
              <a:spcAft>
                <a:spcPts val="0"/>
              </a:spcAft>
              <a:buFont typeface="Arial" pitchFamily="34" charset="0"/>
              <a:buChar char="•"/>
              <a:defRPr/>
            </a:pPr>
            <a:r>
              <a:rPr lang="en-US" sz="2400" b="1" dirty="0" smtClean="0"/>
              <a:t>Cigarette smoking (HCHO, CO, </a:t>
            </a:r>
            <a:r>
              <a:rPr lang="en-US" sz="2400" b="1" dirty="0" err="1" smtClean="0"/>
              <a:t>Benzopyrene</a:t>
            </a:r>
            <a:r>
              <a:rPr lang="en-US" sz="2400" b="1" dirty="0" smtClean="0"/>
              <a:t>, organic particulate matter </a:t>
            </a:r>
          </a:p>
          <a:p>
            <a:pPr fontAlgn="auto">
              <a:spcAft>
                <a:spcPts val="0"/>
              </a:spcAft>
              <a:buFont typeface="Arial" pitchFamily="34" charset="0"/>
              <a:buChar char="•"/>
              <a:defRPr/>
            </a:pPr>
            <a:r>
              <a:rPr lang="en-US" sz="2400" b="1" dirty="0" smtClean="0"/>
              <a:t>Wood(CO, HC, Polycyclic Organic matter)</a:t>
            </a:r>
          </a:p>
          <a:p>
            <a:pPr fontAlgn="auto">
              <a:spcAft>
                <a:spcPts val="0"/>
              </a:spcAft>
              <a:buFont typeface="Arial" pitchFamily="34" charset="0"/>
              <a:buChar char="•"/>
              <a:defRPr/>
            </a:pPr>
            <a:r>
              <a:rPr lang="en-US" sz="2400" b="1" dirty="0" smtClean="0"/>
              <a:t>Dry cleaned clothes( trichloroethylene)</a:t>
            </a:r>
          </a:p>
          <a:p>
            <a:pPr fontAlgn="auto">
              <a:spcAft>
                <a:spcPts val="0"/>
              </a:spcAft>
              <a:buFont typeface="Arial" pitchFamily="34" charset="0"/>
              <a:buChar char="•"/>
              <a:defRPr/>
            </a:pPr>
            <a:r>
              <a:rPr lang="en-US" sz="2400" b="1" dirty="0" smtClean="0"/>
              <a:t>Photocopying machines (O</a:t>
            </a:r>
            <a:r>
              <a:rPr lang="en-US" sz="2400" b="1" baseline="-25000" dirty="0" smtClean="0"/>
              <a:t>3</a:t>
            </a:r>
            <a:r>
              <a:rPr lang="en-US" sz="2400" b="1" dirty="0" smtClean="0"/>
              <a:t>)</a:t>
            </a:r>
          </a:p>
          <a:p>
            <a:pPr fontAlgn="auto">
              <a:spcAft>
                <a:spcPts val="0"/>
              </a:spcAft>
              <a:buFont typeface="Arial" pitchFamily="34" charset="0"/>
              <a:buChar char="•"/>
              <a:defRPr/>
            </a:pPr>
            <a:r>
              <a:rPr lang="en-US" sz="2400" b="1" dirty="0" smtClean="0"/>
              <a:t>Carpets and plastic products (Styrene)</a:t>
            </a:r>
          </a:p>
          <a:p>
            <a:pPr fontAlgn="auto">
              <a:spcAft>
                <a:spcPts val="0"/>
              </a:spcAft>
              <a:buFont typeface="Arial" pitchFamily="34" charset="0"/>
              <a:buChar char="•"/>
              <a:defRPr/>
            </a:pPr>
            <a:r>
              <a:rPr lang="en-US" sz="2400" b="1" dirty="0" smtClean="0"/>
              <a:t>Asbestos (Asbestos dust)</a:t>
            </a:r>
          </a:p>
          <a:p>
            <a:pPr fontAlgn="auto">
              <a:spcAft>
                <a:spcPts val="0"/>
              </a:spcAft>
              <a:buFont typeface="Arial" pitchFamily="34" charset="0"/>
              <a:buChar char="•"/>
              <a:defRPr/>
            </a:pPr>
            <a:r>
              <a:rPr lang="en-US" sz="2400" b="1" dirty="0" smtClean="0"/>
              <a:t>Electric stove (NO</a:t>
            </a:r>
            <a:r>
              <a:rPr lang="en-US" sz="2400" b="1" baseline="-25000" dirty="0" smtClean="0"/>
              <a:t>2</a:t>
            </a:r>
            <a:r>
              <a:rPr lang="en-US" sz="2400" b="1" dirty="0" smtClean="0"/>
              <a:t>)</a:t>
            </a:r>
          </a:p>
          <a:p>
            <a:pPr fontAlgn="auto">
              <a:spcAft>
                <a:spcPts val="0"/>
              </a:spcAft>
              <a:buFont typeface="Arial" pitchFamily="34" charset="0"/>
              <a:buChar char="•"/>
              <a:defRPr/>
            </a:pPr>
            <a:r>
              <a:rPr lang="en-US" sz="2400" b="1" dirty="0" smtClean="0"/>
              <a:t>Building </a:t>
            </a:r>
            <a:r>
              <a:rPr lang="en-US" sz="2400" b="1" dirty="0" err="1" smtClean="0"/>
              <a:t>foundation,Granite</a:t>
            </a:r>
            <a:r>
              <a:rPr lang="en-US" sz="2400" b="1" dirty="0" smtClean="0"/>
              <a:t>  (Radon)</a:t>
            </a:r>
          </a:p>
          <a:p>
            <a:pPr fontAlgn="auto">
              <a:spcAft>
                <a:spcPts val="0"/>
              </a:spcAft>
              <a:buFont typeface="Arial" pitchFamily="34" charset="0"/>
              <a:buChar char="•"/>
              <a:defRPr/>
            </a:pPr>
            <a:r>
              <a:rPr lang="en-US" sz="2400" b="1" dirty="0" smtClean="0"/>
              <a:t>Mosquito and cockroach repellents, Bed bugs, mites  etc.</a:t>
            </a:r>
          </a:p>
          <a:p>
            <a:pPr fontAlgn="auto">
              <a:spcAft>
                <a:spcPts val="0"/>
              </a:spcAft>
              <a:buFont typeface="Arial" pitchFamily="34" charset="0"/>
              <a:buChar char="•"/>
              <a:defRPr/>
            </a:pPr>
            <a:endParaRPr lang="en-US"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14400" y="304800"/>
            <a:ext cx="8077200" cy="609600"/>
          </a:xfrm>
        </p:spPr>
        <p:txBody>
          <a:bodyPr rtlCol="0">
            <a:normAutofit fontScale="90000"/>
          </a:bodyPr>
          <a:lstStyle/>
          <a:p>
            <a:pPr fontAlgn="auto">
              <a:spcAft>
                <a:spcPts val="0"/>
              </a:spcAft>
              <a:defRPr/>
            </a:pPr>
            <a:r>
              <a:rPr lang="en-US" u="sng" dirty="0" smtClean="0">
                <a:solidFill>
                  <a:srgbClr val="00B050"/>
                </a:solidFill>
              </a:rPr>
              <a:t>Main sources of air pollution (</a:t>
            </a:r>
            <a:r>
              <a:rPr lang="en-US" sz="2700" u="sng" dirty="0" smtClean="0">
                <a:solidFill>
                  <a:srgbClr val="00B050"/>
                </a:solidFill>
              </a:rPr>
              <a:t>OUTDOOR)</a:t>
            </a:r>
          </a:p>
        </p:txBody>
      </p:sp>
      <p:sp>
        <p:nvSpPr>
          <p:cNvPr id="13315" name="Content Placeholder 2"/>
          <p:cNvSpPr>
            <a:spLocks noGrp="1"/>
          </p:cNvSpPr>
          <p:nvPr>
            <p:ph idx="1"/>
          </p:nvPr>
        </p:nvSpPr>
        <p:spPr>
          <a:xfrm>
            <a:off x="0" y="838200"/>
            <a:ext cx="8991600" cy="5668963"/>
          </a:xfrm>
        </p:spPr>
        <p:txBody>
          <a:bodyPr/>
          <a:lstStyle/>
          <a:p>
            <a:pPr algn="just">
              <a:buFont typeface="Arial" charset="0"/>
              <a:buNone/>
            </a:pPr>
            <a:endParaRPr lang="en-US" b="1" dirty="0" smtClean="0">
              <a:solidFill>
                <a:srgbClr val="7030A0"/>
              </a:solidFill>
            </a:endParaRPr>
          </a:p>
          <a:p>
            <a:pPr algn="just">
              <a:buFont typeface="Arial" charset="0"/>
              <a:buNone/>
            </a:pPr>
            <a:endParaRPr lang="en-US" b="1" dirty="0" smtClean="0">
              <a:solidFill>
                <a:srgbClr val="7030A0"/>
              </a:solidFill>
            </a:endParaRPr>
          </a:p>
          <a:p>
            <a:pPr algn="just">
              <a:buFont typeface="Arial" charset="0"/>
              <a:buNone/>
            </a:pPr>
            <a:endParaRPr lang="en-US" b="1" dirty="0" smtClean="0">
              <a:solidFill>
                <a:srgbClr val="7030A0"/>
              </a:solidFill>
            </a:endParaRPr>
          </a:p>
          <a:p>
            <a:pPr algn="just">
              <a:buFont typeface="Arial" charset="0"/>
              <a:buNone/>
            </a:pPr>
            <a:endParaRPr lang="en-US" b="1" dirty="0" smtClean="0">
              <a:solidFill>
                <a:srgbClr val="7030A0"/>
              </a:solidFill>
            </a:endParaRPr>
          </a:p>
          <a:p>
            <a:pPr algn="just">
              <a:buFont typeface="Arial" charset="0"/>
              <a:buNone/>
            </a:pPr>
            <a:r>
              <a:rPr lang="en-US" sz="2800" b="1" dirty="0" smtClean="0">
                <a:solidFill>
                  <a:srgbClr val="7030A0"/>
                </a:solidFill>
              </a:rPr>
              <a:t>         Natural sources and Anthropogenic sources </a:t>
            </a:r>
          </a:p>
          <a:p>
            <a:pPr algn="just"/>
            <a:r>
              <a:rPr lang="en-US" dirty="0" smtClean="0"/>
              <a:t>      </a:t>
            </a:r>
            <a:r>
              <a:rPr lang="en-US" sz="2400" b="1" dirty="0" smtClean="0"/>
              <a:t>The contribution of each source to local pollution will    </a:t>
            </a:r>
          </a:p>
          <a:p>
            <a:pPr algn="just">
              <a:buNone/>
            </a:pPr>
            <a:r>
              <a:rPr lang="en-US" sz="2400" b="1" dirty="0" smtClean="0"/>
              <a:t>           vary according to …</a:t>
            </a:r>
          </a:p>
          <a:p>
            <a:pPr algn="just">
              <a:buFont typeface="Arial" charset="0"/>
              <a:buNone/>
            </a:pPr>
            <a:r>
              <a:rPr lang="en-US" sz="2400" b="1" dirty="0" smtClean="0"/>
              <a:t>           </a:t>
            </a:r>
            <a:r>
              <a:rPr lang="en-US" sz="2400" b="1" dirty="0" smtClean="0">
                <a:solidFill>
                  <a:schemeClr val="accent3"/>
                </a:solidFill>
              </a:rPr>
              <a:t>the type and number of local industrial processes,  </a:t>
            </a:r>
          </a:p>
          <a:p>
            <a:pPr algn="just">
              <a:buFont typeface="Arial" charset="0"/>
              <a:buNone/>
            </a:pPr>
            <a:r>
              <a:rPr lang="en-US" sz="2400" b="1" dirty="0" smtClean="0">
                <a:solidFill>
                  <a:schemeClr val="accent3"/>
                </a:solidFill>
              </a:rPr>
              <a:t>           density and age of road transport and local weather </a:t>
            </a:r>
          </a:p>
          <a:p>
            <a:pPr algn="just">
              <a:buFont typeface="Arial" charset="0"/>
              <a:buNone/>
            </a:pPr>
            <a:r>
              <a:rPr lang="en-US" sz="2400" b="1" dirty="0" smtClean="0">
                <a:solidFill>
                  <a:schemeClr val="accent3"/>
                </a:solidFill>
              </a:rPr>
              <a:t>           conditions. </a:t>
            </a:r>
          </a:p>
        </p:txBody>
      </p:sp>
      <p:sp>
        <p:nvSpPr>
          <p:cNvPr id="13316" name="Rectangle 4"/>
          <p:cNvSpPr>
            <a:spLocks noChangeArrowheads="1"/>
          </p:cNvSpPr>
          <p:nvPr/>
        </p:nvSpPr>
        <p:spPr bwMode="auto">
          <a:xfrm>
            <a:off x="990600" y="1219200"/>
            <a:ext cx="8001000" cy="1938992"/>
          </a:xfrm>
          <a:prstGeom prst="rect">
            <a:avLst/>
          </a:prstGeom>
          <a:noFill/>
          <a:ln w="9525">
            <a:noFill/>
            <a:miter lim="800000"/>
            <a:headEnd/>
            <a:tailEnd/>
          </a:ln>
        </p:spPr>
        <p:txBody>
          <a:bodyPr wrap="square">
            <a:spAutoFit/>
          </a:bodyPr>
          <a:lstStyle/>
          <a:p>
            <a:pPr algn="just"/>
            <a:r>
              <a:rPr lang="en-US" sz="2400" dirty="0">
                <a:latin typeface="Arial Rounded MT Bold" pitchFamily="34" charset="0"/>
              </a:rPr>
              <a:t>Sources of air pollution refer to the various locations, activities or factors which are responsible for the releasing of pollutants into the atmosphere. </a:t>
            </a:r>
          </a:p>
          <a:p>
            <a:r>
              <a:rPr lang="en-US" sz="2400" dirty="0">
                <a:solidFill>
                  <a:srgbClr val="0070C0"/>
                </a:solidFill>
                <a:latin typeface="Arial Rounded MT Bold" pitchFamily="34" charset="0"/>
              </a:rPr>
              <a:t>These sources can be classified into two major categories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639762"/>
          </a:xfrm>
        </p:spPr>
        <p:txBody>
          <a:bodyPr>
            <a:normAutofit fontScale="90000"/>
          </a:bodyPr>
          <a:lstStyle/>
          <a:p>
            <a:r>
              <a:rPr lang="en-US" sz="4400" b="1" u="sng" dirty="0" smtClean="0">
                <a:latin typeface="Calibri" pitchFamily="34" charset="0"/>
              </a:rPr>
              <a:t>Natural sources</a:t>
            </a:r>
            <a:br>
              <a:rPr lang="en-US" sz="4400" b="1" u="sng" dirty="0" smtClean="0">
                <a:latin typeface="Calibri" pitchFamily="34" charset="0"/>
              </a:rPr>
            </a:br>
            <a:endParaRPr lang="en-US" dirty="0"/>
          </a:p>
        </p:txBody>
      </p:sp>
      <p:sp>
        <p:nvSpPr>
          <p:cNvPr id="3" name="Content Placeholder 2"/>
          <p:cNvSpPr>
            <a:spLocks noGrp="1"/>
          </p:cNvSpPr>
          <p:nvPr>
            <p:ph idx="1"/>
          </p:nvPr>
        </p:nvSpPr>
        <p:spPr>
          <a:xfrm>
            <a:off x="1066800" y="685800"/>
            <a:ext cx="8077200" cy="5562600"/>
          </a:xfrm>
          <a:ln>
            <a:solidFill>
              <a:schemeClr val="accent1"/>
            </a:solidFill>
          </a:ln>
        </p:spPr>
        <p:txBody>
          <a:bodyPr>
            <a:normAutofit lnSpcReduction="10000"/>
          </a:bodyPr>
          <a:lstStyle/>
          <a:p>
            <a:pPr>
              <a:buFont typeface="Wingdings" pitchFamily="2" charset="2"/>
              <a:buChar char="Ø"/>
            </a:pPr>
            <a:r>
              <a:rPr lang="en-US" b="1" dirty="0" smtClean="0">
                <a:latin typeface="Calibri" pitchFamily="34" charset="0"/>
              </a:rPr>
              <a:t>Dust from natural sources, </a:t>
            </a:r>
            <a:r>
              <a:rPr lang="en-US" dirty="0" smtClean="0">
                <a:latin typeface="Calibri" pitchFamily="34" charset="0"/>
              </a:rPr>
              <a:t>usually large areas of land with little or no vegetation</a:t>
            </a:r>
            <a:r>
              <a:rPr lang="en-US" b="1" dirty="0" smtClean="0">
                <a:latin typeface="Calibri" pitchFamily="34" charset="0"/>
              </a:rPr>
              <a:t>.</a:t>
            </a:r>
          </a:p>
          <a:p>
            <a:pPr>
              <a:buNone/>
            </a:pPr>
            <a:endParaRPr lang="en-US" b="1" dirty="0" smtClean="0">
              <a:latin typeface="Calibri" pitchFamily="34" charset="0"/>
            </a:endParaRPr>
          </a:p>
          <a:p>
            <a:pPr>
              <a:buFont typeface="Wingdings" pitchFamily="2" charset="2"/>
              <a:buChar char="Ø"/>
            </a:pPr>
            <a:r>
              <a:rPr lang="en-US" b="1" dirty="0" smtClean="0">
                <a:latin typeface="Calibri" pitchFamily="34" charset="0"/>
              </a:rPr>
              <a:t>Volcanic activity</a:t>
            </a:r>
            <a:r>
              <a:rPr lang="en-US" dirty="0" smtClean="0">
                <a:latin typeface="Calibri" pitchFamily="34" charset="0"/>
              </a:rPr>
              <a:t>, which produce sulfur, chlorine, and ash particulates.</a:t>
            </a:r>
          </a:p>
          <a:p>
            <a:pPr>
              <a:buNone/>
            </a:pPr>
            <a:endParaRPr lang="en-US" b="1" dirty="0" smtClean="0">
              <a:latin typeface="Calibri" pitchFamily="34" charset="0"/>
            </a:endParaRPr>
          </a:p>
          <a:p>
            <a:pPr>
              <a:buFont typeface="Wingdings" pitchFamily="2" charset="2"/>
              <a:buChar char="Ø"/>
            </a:pPr>
            <a:r>
              <a:rPr lang="en-US" b="1" dirty="0" smtClean="0">
                <a:latin typeface="Calibri" pitchFamily="34" charset="0"/>
              </a:rPr>
              <a:t>Methane, </a:t>
            </a:r>
            <a:r>
              <a:rPr lang="en-US" dirty="0" smtClean="0">
                <a:latin typeface="Calibri" pitchFamily="34" charset="0"/>
              </a:rPr>
              <a:t>emitted by the digestion of food by animals, for example cattle</a:t>
            </a:r>
            <a:r>
              <a:rPr lang="en-US" b="1" dirty="0" smtClean="0">
                <a:latin typeface="Calibri" pitchFamily="34" charset="0"/>
              </a:rPr>
              <a:t>.</a:t>
            </a:r>
          </a:p>
          <a:p>
            <a:pPr>
              <a:buNone/>
            </a:pPr>
            <a:endParaRPr lang="en-US" b="1" dirty="0" smtClean="0">
              <a:latin typeface="Calibri" pitchFamily="34" charset="0"/>
            </a:endParaRPr>
          </a:p>
          <a:p>
            <a:pPr>
              <a:buFont typeface="Wingdings" pitchFamily="2" charset="2"/>
              <a:buChar char="Ø"/>
            </a:pPr>
            <a:r>
              <a:rPr lang="en-US" b="1" dirty="0" smtClean="0">
                <a:latin typeface="Calibri" pitchFamily="34" charset="0"/>
              </a:rPr>
              <a:t> Radon gas </a:t>
            </a:r>
            <a:r>
              <a:rPr lang="en-US" dirty="0" smtClean="0">
                <a:latin typeface="Calibri" pitchFamily="34" charset="0"/>
              </a:rPr>
              <a:t>from radioactive decay within the Earth's crust.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990600" y="0"/>
            <a:ext cx="8153400" cy="7827784"/>
          </a:xfrm>
          <a:prstGeom prst="rect">
            <a:avLst/>
          </a:prstGeom>
          <a:noFill/>
          <a:ln w="9525">
            <a:noFill/>
            <a:miter lim="800000"/>
            <a:headEnd/>
            <a:tailEnd/>
          </a:ln>
        </p:spPr>
        <p:txBody>
          <a:bodyPr wrap="square">
            <a:spAutoFit/>
          </a:bodyPr>
          <a:lstStyle/>
          <a:p>
            <a:pPr algn="just">
              <a:buFont typeface="Arial" charset="0"/>
              <a:buChar char="•"/>
            </a:pPr>
            <a:r>
              <a:rPr lang="en-US" sz="2400" b="1" dirty="0" smtClean="0">
                <a:solidFill>
                  <a:srgbClr val="7030A0"/>
                </a:solidFill>
                <a:latin typeface="Calibri" pitchFamily="34" charset="0"/>
              </a:rPr>
              <a:t>Radon</a:t>
            </a:r>
            <a:r>
              <a:rPr lang="en-US" sz="2400" b="1" dirty="0" smtClean="0">
                <a:latin typeface="Calibri" pitchFamily="34" charset="0"/>
              </a:rPr>
              <a:t> </a:t>
            </a:r>
            <a:r>
              <a:rPr lang="en-US" sz="2400" b="1" dirty="0">
                <a:latin typeface="Calibri" pitchFamily="34" charset="0"/>
              </a:rPr>
              <a:t>is a colorless, odorless, naturally occurring, radioactive noble gas that is formed from the decay of radium. </a:t>
            </a:r>
            <a:endParaRPr lang="en-US" sz="2400" b="1" dirty="0" smtClean="0">
              <a:latin typeface="Calibri" pitchFamily="34" charset="0"/>
            </a:endParaRPr>
          </a:p>
          <a:p>
            <a:pPr algn="just">
              <a:buFont typeface="Arial" charset="0"/>
              <a:buChar char="•"/>
            </a:pPr>
            <a:r>
              <a:rPr lang="en-US" sz="2400" b="1" dirty="0" smtClean="0">
                <a:latin typeface="Calibri" pitchFamily="34" charset="0"/>
              </a:rPr>
              <a:t>Radon </a:t>
            </a:r>
            <a:r>
              <a:rPr lang="en-US" sz="2400" b="1" dirty="0">
                <a:latin typeface="Calibri" pitchFamily="34" charset="0"/>
              </a:rPr>
              <a:t>gas from natural sources can accumulate in buildings, especially in confined areas such as the basement and it is the second most frequent cause of lung cancer, after </a:t>
            </a:r>
            <a:r>
              <a:rPr lang="en-US" sz="2400" b="1" dirty="0" smtClean="0">
                <a:latin typeface="Calibri" pitchFamily="34" charset="0"/>
              </a:rPr>
              <a:t>cigarette</a:t>
            </a:r>
            <a:r>
              <a:rPr lang="en-US" sz="2400" b="1" dirty="0">
                <a:latin typeface="Calibri" pitchFamily="34" charset="0"/>
              </a:rPr>
              <a:t> </a:t>
            </a:r>
            <a:r>
              <a:rPr lang="en-US" sz="2400" b="1" dirty="0" smtClean="0">
                <a:latin typeface="Calibri" pitchFamily="34" charset="0"/>
              </a:rPr>
              <a:t>smoking.</a:t>
            </a:r>
          </a:p>
          <a:p>
            <a:pPr algn="just"/>
            <a:endParaRPr lang="en-US" sz="2400" b="1" dirty="0">
              <a:latin typeface="Calibri" pitchFamily="34" charset="0"/>
            </a:endParaRPr>
          </a:p>
          <a:p>
            <a:pPr>
              <a:buFont typeface="Wingdings" pitchFamily="2" charset="2"/>
              <a:buChar char="Ø"/>
            </a:pPr>
            <a:r>
              <a:rPr lang="en-US" sz="2400" b="1" dirty="0">
                <a:solidFill>
                  <a:srgbClr val="00B0F0"/>
                </a:solidFill>
                <a:latin typeface="Calibri" pitchFamily="34" charset="0"/>
              </a:rPr>
              <a:t>Smoke and carbon </a:t>
            </a:r>
            <a:r>
              <a:rPr lang="en-US" sz="2400" b="1" dirty="0" smtClean="0">
                <a:solidFill>
                  <a:srgbClr val="00B0F0"/>
                </a:solidFill>
                <a:latin typeface="Calibri" pitchFamily="34" charset="0"/>
              </a:rPr>
              <a:t>monoxide</a:t>
            </a:r>
            <a:r>
              <a:rPr lang="en-US" sz="2400" b="1" dirty="0">
                <a:solidFill>
                  <a:srgbClr val="00B0F0"/>
                </a:solidFill>
                <a:latin typeface="Calibri" pitchFamily="34" charset="0"/>
              </a:rPr>
              <a:t> </a:t>
            </a:r>
            <a:r>
              <a:rPr lang="en-US" sz="2400" b="1" dirty="0" smtClean="0">
                <a:solidFill>
                  <a:srgbClr val="00B0F0"/>
                </a:solidFill>
                <a:latin typeface="Calibri" pitchFamily="34" charset="0"/>
              </a:rPr>
              <a:t>from</a:t>
            </a:r>
            <a:r>
              <a:rPr lang="en-US" sz="2400" b="1" dirty="0">
                <a:solidFill>
                  <a:srgbClr val="00B0F0"/>
                </a:solidFill>
                <a:latin typeface="Calibri" pitchFamily="34" charset="0"/>
              </a:rPr>
              <a:t> wildfires</a:t>
            </a:r>
            <a:r>
              <a:rPr lang="en-US" sz="2400" b="1" dirty="0" smtClean="0">
                <a:latin typeface="Calibri" pitchFamily="34" charset="0"/>
              </a:rPr>
              <a:t>.</a:t>
            </a:r>
          </a:p>
          <a:p>
            <a:endParaRPr lang="en-US" sz="2400" b="1" dirty="0" smtClean="0">
              <a:latin typeface="Calibri" pitchFamily="34" charset="0"/>
            </a:endParaRPr>
          </a:p>
          <a:p>
            <a:endParaRPr lang="en-US" sz="2400" b="1" dirty="0">
              <a:latin typeface="Calibri" pitchFamily="34" charset="0"/>
            </a:endParaRPr>
          </a:p>
          <a:p>
            <a:pPr algn="just">
              <a:buFont typeface="Wingdings" pitchFamily="2" charset="2"/>
              <a:buChar char="Ø"/>
            </a:pPr>
            <a:r>
              <a:rPr lang="en-US" sz="2400" b="1" dirty="0">
                <a:latin typeface="Calibri" pitchFamily="34" charset="0"/>
              </a:rPr>
              <a:t>Vegetation, in some regions, emits environmentally significant amounts of </a:t>
            </a:r>
            <a:r>
              <a:rPr lang="en-US" sz="2400" b="1" dirty="0" smtClean="0">
                <a:solidFill>
                  <a:srgbClr val="00B0F0"/>
                </a:solidFill>
                <a:latin typeface="Calibri" pitchFamily="34" charset="0"/>
              </a:rPr>
              <a:t>Volatile Organic Carbons (VOCs)</a:t>
            </a:r>
            <a:r>
              <a:rPr lang="en-US" sz="2400" b="1" dirty="0" smtClean="0">
                <a:latin typeface="Calibri" pitchFamily="34" charset="0"/>
              </a:rPr>
              <a:t> </a:t>
            </a:r>
            <a:r>
              <a:rPr lang="en-US" sz="2400" b="1" dirty="0">
                <a:latin typeface="Calibri" pitchFamily="34" charset="0"/>
              </a:rPr>
              <a:t>on warmer days. </a:t>
            </a:r>
            <a:endParaRPr lang="en-US" sz="2400" b="1" dirty="0" smtClean="0">
              <a:latin typeface="Calibri" pitchFamily="34" charset="0"/>
            </a:endParaRPr>
          </a:p>
          <a:p>
            <a:pPr algn="just">
              <a:buFont typeface="Wingdings" pitchFamily="2" charset="2"/>
              <a:buChar char="Ø"/>
            </a:pPr>
            <a:endParaRPr lang="en-US" sz="2400" b="1" dirty="0" smtClean="0">
              <a:latin typeface="Calibri" pitchFamily="34" charset="0"/>
            </a:endParaRPr>
          </a:p>
          <a:p>
            <a:pPr algn="just">
              <a:buFont typeface="Wingdings" pitchFamily="2" charset="2"/>
              <a:buChar char="Ø"/>
            </a:pPr>
            <a:r>
              <a:rPr lang="en-US" sz="2400" b="1" dirty="0" smtClean="0">
                <a:latin typeface="Calibri" pitchFamily="34" charset="0"/>
              </a:rPr>
              <a:t>These </a:t>
            </a:r>
            <a:r>
              <a:rPr lang="en-US" sz="2400" b="1" dirty="0">
                <a:solidFill>
                  <a:srgbClr val="00B0F0"/>
                </a:solidFill>
                <a:latin typeface="Calibri" pitchFamily="34" charset="0"/>
              </a:rPr>
              <a:t>VOCs react with primary anthropogenic pollutants—specifically, </a:t>
            </a:r>
            <a:r>
              <a:rPr lang="en-US" sz="2400" b="1" dirty="0" smtClean="0">
                <a:solidFill>
                  <a:srgbClr val="00B0F0"/>
                </a:solidFill>
                <a:latin typeface="Calibri" pitchFamily="34" charset="0"/>
              </a:rPr>
              <a:t>NO</a:t>
            </a:r>
            <a:r>
              <a:rPr lang="en-US" sz="2400" b="1" baseline="-25000" dirty="0" smtClean="0">
                <a:solidFill>
                  <a:srgbClr val="00B0F0"/>
                </a:solidFill>
                <a:latin typeface="Calibri" pitchFamily="34" charset="0"/>
              </a:rPr>
              <a:t>2</a:t>
            </a:r>
            <a:r>
              <a:rPr lang="en-US" sz="2400" b="1" dirty="0" smtClean="0">
                <a:solidFill>
                  <a:srgbClr val="00B0F0"/>
                </a:solidFill>
                <a:latin typeface="Calibri" pitchFamily="34" charset="0"/>
              </a:rPr>
              <a:t>, </a:t>
            </a:r>
            <a:r>
              <a:rPr lang="en-US" sz="2400" b="1" dirty="0">
                <a:solidFill>
                  <a:srgbClr val="00B0F0"/>
                </a:solidFill>
                <a:latin typeface="Calibri" pitchFamily="34" charset="0"/>
              </a:rPr>
              <a:t>SO</a:t>
            </a:r>
            <a:r>
              <a:rPr lang="en-US" sz="2400" b="1" baseline="-25000" dirty="0">
                <a:solidFill>
                  <a:srgbClr val="00B0F0"/>
                </a:solidFill>
                <a:latin typeface="Calibri" pitchFamily="34" charset="0"/>
              </a:rPr>
              <a:t>2</a:t>
            </a:r>
            <a:r>
              <a:rPr lang="en-US" sz="2400" b="1" dirty="0">
                <a:solidFill>
                  <a:srgbClr val="00B0F0"/>
                </a:solidFill>
                <a:latin typeface="Calibri" pitchFamily="34" charset="0"/>
              </a:rPr>
              <a:t>, and anthropogenic organic carbon compounds—to produce a seasonal haze of secondary </a:t>
            </a:r>
            <a:r>
              <a:rPr lang="en-US" sz="2400" b="1" dirty="0" smtClean="0">
                <a:solidFill>
                  <a:srgbClr val="00B0F0"/>
                </a:solidFill>
                <a:latin typeface="Calibri" pitchFamily="34" charset="0"/>
              </a:rPr>
              <a:t>pollutants..</a:t>
            </a:r>
            <a:endParaRPr lang="en-US" sz="2400" b="1" dirty="0">
              <a:solidFill>
                <a:srgbClr val="00B0F0"/>
              </a:solidFill>
              <a:latin typeface="Calibri" pitchFamily="34" charset="0"/>
            </a:endParaRPr>
          </a:p>
          <a:p>
            <a:endParaRPr lang="en-US" sz="2400" dirty="0">
              <a:latin typeface="Calibri" pitchFamily="34" charset="0"/>
            </a:endParaRPr>
          </a:p>
          <a:p>
            <a:endParaRPr lang="en-US" sz="2000" baseline="30000" dirty="0">
              <a:latin typeface="Calibri" pitchFamily="34" charset="0"/>
            </a:endParaRPr>
          </a:p>
          <a:p>
            <a:endParaRPr lang="en-US" sz="2000" baseline="30000" dirty="0">
              <a:latin typeface="Calibri" pitchFamily="34" charset="0"/>
            </a:endParaRPr>
          </a:p>
          <a:p>
            <a:endParaRPr lang="en-US" sz="2000" dirty="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1066800" y="0"/>
            <a:ext cx="7086600" cy="838200"/>
          </a:xfrm>
        </p:spPr>
        <p:txBody>
          <a:bodyPr/>
          <a:lstStyle/>
          <a:p>
            <a:pPr algn="just"/>
            <a:r>
              <a:rPr lang="en-US" sz="4000" dirty="0" smtClean="0"/>
              <a:t>Anthropogenic sources</a:t>
            </a:r>
          </a:p>
        </p:txBody>
      </p:sp>
      <p:sp>
        <p:nvSpPr>
          <p:cNvPr id="27651" name="Content Placeholder 2"/>
          <p:cNvSpPr>
            <a:spLocks noGrp="1"/>
          </p:cNvSpPr>
          <p:nvPr>
            <p:ph idx="4294967295"/>
          </p:nvPr>
        </p:nvSpPr>
        <p:spPr>
          <a:xfrm>
            <a:off x="1066800" y="838200"/>
            <a:ext cx="7315200" cy="5715000"/>
          </a:xfrm>
        </p:spPr>
        <p:txBody>
          <a:bodyPr rtlCol="0">
            <a:normAutofit fontScale="92500" lnSpcReduction="10000"/>
          </a:bodyPr>
          <a:lstStyle/>
          <a:p>
            <a:pPr algn="just" fontAlgn="auto">
              <a:spcAft>
                <a:spcPts val="0"/>
              </a:spcAft>
              <a:buFont typeface="Arial" pitchFamily="34" charset="0"/>
              <a:buChar char="•"/>
              <a:defRPr/>
            </a:pPr>
            <a:r>
              <a:rPr lang="en-US" sz="2400" b="1" dirty="0" smtClean="0">
                <a:solidFill>
                  <a:srgbClr val="00B050"/>
                </a:solidFill>
              </a:rPr>
              <a:t>Burning of fossil fuels and fires, emission from vehicles, rapid </a:t>
            </a:r>
            <a:r>
              <a:rPr lang="en-US" sz="2400" b="1" dirty="0" err="1" smtClean="0">
                <a:solidFill>
                  <a:srgbClr val="00B050"/>
                </a:solidFill>
              </a:rPr>
              <a:t>industralisation</a:t>
            </a:r>
            <a:r>
              <a:rPr lang="en-US" sz="2400" b="1" dirty="0" smtClean="0">
                <a:solidFill>
                  <a:srgbClr val="00B050"/>
                </a:solidFill>
              </a:rPr>
              <a:t>, agricultural activities, and wars </a:t>
            </a:r>
            <a:r>
              <a:rPr lang="en-US" sz="2400" b="1" dirty="0" smtClean="0"/>
              <a:t>are the major causes of air pollution.</a:t>
            </a:r>
          </a:p>
          <a:p>
            <a:pPr algn="just" fontAlgn="auto">
              <a:spcAft>
                <a:spcPts val="0"/>
              </a:spcAft>
              <a:buFont typeface="Arial" charset="0"/>
              <a:buNone/>
              <a:defRPr/>
            </a:pPr>
            <a:endParaRPr lang="en-US" sz="2400" b="1" dirty="0" smtClean="0"/>
          </a:p>
          <a:p>
            <a:pPr algn="just" fontAlgn="auto">
              <a:spcAft>
                <a:spcPts val="0"/>
              </a:spcAft>
              <a:buFont typeface="Arial" pitchFamily="34" charset="0"/>
              <a:buChar char="•"/>
              <a:defRPr/>
            </a:pPr>
            <a:r>
              <a:rPr lang="en-US" sz="2400" b="1" dirty="0" smtClean="0"/>
              <a:t>Fossil fuel power stations in mainly rural areas and distributing the pollution produced more evenly </a:t>
            </a:r>
            <a:r>
              <a:rPr lang="en-US" sz="2400" b="1" i="1" dirty="0" smtClean="0"/>
              <a:t>via</a:t>
            </a:r>
            <a:r>
              <a:rPr lang="en-US" sz="2400" b="1" dirty="0" smtClean="0"/>
              <a:t> tall chimneys has resulted in improved urban air quality, though they still remain a major source of pollution, mainly </a:t>
            </a:r>
            <a:r>
              <a:rPr lang="en-US" sz="2400" b="1" dirty="0" err="1" smtClean="0"/>
              <a:t>sulphur</a:t>
            </a:r>
            <a:r>
              <a:rPr lang="en-US" sz="2400" b="1" dirty="0" smtClean="0"/>
              <a:t> dioxide and nitrogen oxides.</a:t>
            </a:r>
          </a:p>
          <a:p>
            <a:pPr algn="just" fontAlgn="auto">
              <a:spcAft>
                <a:spcPts val="0"/>
              </a:spcAft>
              <a:buFont typeface="Arial" pitchFamily="34" charset="0"/>
              <a:buChar char="•"/>
              <a:defRPr/>
            </a:pPr>
            <a:endParaRPr lang="en-US" sz="2400" b="1" dirty="0" smtClean="0"/>
          </a:p>
          <a:p>
            <a:pPr algn="just" fontAlgn="auto">
              <a:spcAft>
                <a:spcPts val="0"/>
              </a:spcAft>
              <a:buFont typeface="Arial" pitchFamily="34" charset="0"/>
              <a:buChar char="•"/>
              <a:defRPr/>
            </a:pPr>
            <a:r>
              <a:rPr lang="en-US" sz="2400" b="1" dirty="0" smtClean="0"/>
              <a:t>Better dispersion of pollutants emitted by tall chimneys leads to better dilution in the air and thus lower local concentrations of pollutants. This has however led to pollution being dispersed more widely and to </a:t>
            </a:r>
            <a:r>
              <a:rPr lang="en-US" sz="2400" b="1" dirty="0" err="1" smtClean="0"/>
              <a:t>transboundary</a:t>
            </a:r>
            <a:r>
              <a:rPr lang="en-US" sz="2400" b="1" dirty="0" smtClean="0"/>
              <a:t> air pollution.</a:t>
            </a:r>
          </a:p>
          <a:p>
            <a:pPr algn="just" fontAlgn="auto">
              <a:spcAft>
                <a:spcPts val="0"/>
              </a:spcAft>
              <a:buFont typeface="Arial" pitchFamily="34" charset="0"/>
              <a:buChar char="•"/>
              <a:defRPr/>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914400" y="609600"/>
            <a:ext cx="7772400" cy="6019800"/>
          </a:xfrm>
        </p:spPr>
        <p:txBody>
          <a:bodyPr>
            <a:normAutofit fontScale="92500" lnSpcReduction="10000"/>
          </a:bodyPr>
          <a:lstStyle/>
          <a:p>
            <a:pPr algn="just"/>
            <a:r>
              <a:rPr lang="en-US" dirty="0" smtClean="0">
                <a:solidFill>
                  <a:srgbClr val="00B050"/>
                </a:solidFill>
              </a:rPr>
              <a:t>Landfill</a:t>
            </a:r>
            <a:r>
              <a:rPr lang="en-US" dirty="0" smtClean="0"/>
              <a:t> and </a:t>
            </a:r>
            <a:r>
              <a:rPr lang="en-US" dirty="0" smtClean="0">
                <a:solidFill>
                  <a:srgbClr val="00B050"/>
                </a:solidFill>
              </a:rPr>
              <a:t>incineration</a:t>
            </a:r>
            <a:r>
              <a:rPr lang="en-US" dirty="0" smtClean="0"/>
              <a:t> are the two most common methods of waste disposal. </a:t>
            </a:r>
          </a:p>
          <a:p>
            <a:pPr algn="just">
              <a:buFont typeface="Wingdings" pitchFamily="2" charset="2"/>
              <a:buChar char="Ø"/>
            </a:pPr>
            <a:r>
              <a:rPr lang="en-US" dirty="0" smtClean="0"/>
              <a:t>If not properly managed landfill sites can cause a number of problems.</a:t>
            </a:r>
          </a:p>
          <a:p>
            <a:pPr algn="just">
              <a:buNone/>
            </a:pPr>
            <a:endParaRPr lang="en-US" dirty="0" smtClean="0"/>
          </a:p>
          <a:p>
            <a:pPr algn="just">
              <a:buNone/>
            </a:pPr>
            <a:r>
              <a:rPr lang="en-US" dirty="0" smtClean="0"/>
              <a:t>   These include the production of potentially explosive levels of methane gas (65%), dangerous levels of </a:t>
            </a:r>
            <a:r>
              <a:rPr lang="en-US" dirty="0" err="1" smtClean="0"/>
              <a:t>carbondioxide</a:t>
            </a:r>
            <a:r>
              <a:rPr lang="en-US" dirty="0" smtClean="0"/>
              <a:t> (35%), plus trace concentrations of a range of organic gases and </a:t>
            </a:r>
            <a:r>
              <a:rPr lang="en-US" dirty="0" err="1" smtClean="0"/>
              <a:t>vapours</a:t>
            </a:r>
            <a:r>
              <a:rPr lang="en-US" dirty="0" smtClean="0"/>
              <a:t>. </a:t>
            </a:r>
          </a:p>
          <a:p>
            <a:pPr algn="just"/>
            <a:endParaRPr lang="en-US" dirty="0" smtClean="0"/>
          </a:p>
          <a:p>
            <a:pPr algn="just"/>
            <a:r>
              <a:rPr lang="en-US" dirty="0" smtClean="0"/>
              <a:t>Landfill sites also have the potential to cause major </a:t>
            </a:r>
            <a:r>
              <a:rPr lang="en-US" dirty="0" err="1" smtClean="0"/>
              <a:t>odour</a:t>
            </a:r>
            <a:r>
              <a:rPr lang="en-US" dirty="0" smtClean="0"/>
              <a:t> when badly managed.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990600" y="152400"/>
            <a:ext cx="7620000" cy="411163"/>
          </a:xfrm>
        </p:spPr>
        <p:txBody>
          <a:bodyPr rtlCol="0">
            <a:normAutofit fontScale="90000"/>
          </a:bodyPr>
          <a:lstStyle/>
          <a:p>
            <a:pPr fontAlgn="auto">
              <a:spcAft>
                <a:spcPts val="0"/>
              </a:spcAft>
              <a:defRPr/>
            </a:pPr>
            <a:r>
              <a:rPr lang="en-US" sz="3600" b="1" dirty="0" smtClean="0"/>
              <a:t>Types of Air Pollutants</a:t>
            </a:r>
          </a:p>
        </p:txBody>
      </p:sp>
      <p:sp>
        <p:nvSpPr>
          <p:cNvPr id="53251" name="Content Placeholder 2"/>
          <p:cNvSpPr>
            <a:spLocks noGrp="1"/>
          </p:cNvSpPr>
          <p:nvPr>
            <p:ph idx="1"/>
          </p:nvPr>
        </p:nvSpPr>
        <p:spPr>
          <a:xfrm>
            <a:off x="1066800" y="838200"/>
            <a:ext cx="8077200" cy="6019800"/>
          </a:xfrm>
        </p:spPr>
        <p:txBody>
          <a:bodyPr rtlCol="0">
            <a:normAutofit fontScale="55000" lnSpcReduction="20000"/>
          </a:bodyPr>
          <a:lstStyle/>
          <a:p>
            <a:pPr algn="just" fontAlgn="auto">
              <a:spcAft>
                <a:spcPts val="0"/>
              </a:spcAft>
              <a:buFont typeface="Arial" charset="0"/>
              <a:buNone/>
              <a:defRPr/>
            </a:pPr>
            <a:endParaRPr lang="en-US" sz="2000" b="1" dirty="0" smtClean="0">
              <a:solidFill>
                <a:srgbClr val="00B050"/>
              </a:solidFill>
              <a:latin typeface="Arial Black" pitchFamily="34" charset="0"/>
            </a:endParaRPr>
          </a:p>
          <a:p>
            <a:pPr algn="just" fontAlgn="auto">
              <a:spcAft>
                <a:spcPts val="0"/>
              </a:spcAft>
              <a:buFont typeface="Arial" pitchFamily="34" charset="0"/>
              <a:buNone/>
              <a:defRPr/>
            </a:pPr>
            <a:r>
              <a:rPr lang="en-US" sz="2900" b="1" dirty="0" smtClean="0">
                <a:latin typeface="Arial Black" pitchFamily="34" charset="0"/>
              </a:rPr>
              <a:t>   </a:t>
            </a:r>
            <a:r>
              <a:rPr lang="en-US" b="1" dirty="0" smtClean="0">
                <a:latin typeface="Arial Black" pitchFamily="34" charset="0"/>
              </a:rPr>
              <a:t>Air pollutants are classified into two categories:</a:t>
            </a:r>
          </a:p>
          <a:p>
            <a:pPr algn="just" fontAlgn="auto">
              <a:spcAft>
                <a:spcPts val="0"/>
              </a:spcAft>
              <a:buFont typeface="Arial" charset="0"/>
              <a:buNone/>
              <a:defRPr/>
            </a:pPr>
            <a:endParaRPr lang="en-US" b="1" dirty="0" smtClean="0">
              <a:solidFill>
                <a:srgbClr val="00B050"/>
              </a:solidFill>
              <a:latin typeface="Arial Black" pitchFamily="34" charset="0"/>
            </a:endParaRPr>
          </a:p>
          <a:p>
            <a:pPr algn="just" fontAlgn="auto">
              <a:spcAft>
                <a:spcPts val="0"/>
              </a:spcAft>
              <a:buFont typeface="Arial" charset="0"/>
              <a:buNone/>
              <a:defRPr/>
            </a:pPr>
            <a:r>
              <a:rPr lang="en-US" b="1" dirty="0" smtClean="0">
                <a:solidFill>
                  <a:srgbClr val="00B050"/>
                </a:solidFill>
                <a:latin typeface="Arial Black" pitchFamily="34" charset="0"/>
              </a:rPr>
              <a:t>   Primary and Secondary pollutants </a:t>
            </a:r>
          </a:p>
          <a:p>
            <a:pPr algn="just" fontAlgn="auto">
              <a:spcAft>
                <a:spcPts val="0"/>
              </a:spcAft>
              <a:buFont typeface="Arial" pitchFamily="34" charset="0"/>
              <a:buChar char="•"/>
              <a:defRPr/>
            </a:pPr>
            <a:r>
              <a:rPr lang="en-US" dirty="0" smtClean="0">
                <a:solidFill>
                  <a:srgbClr val="FF0000"/>
                </a:solidFill>
                <a:latin typeface="Arial Black" pitchFamily="34" charset="0"/>
              </a:rPr>
              <a:t>Primary pollutants: </a:t>
            </a:r>
            <a:r>
              <a:rPr lang="en-US" dirty="0" smtClean="0">
                <a:latin typeface="Arial Black" pitchFamily="34" charset="0"/>
              </a:rPr>
              <a:t>Air pollutants directly released from any source.</a:t>
            </a:r>
          </a:p>
          <a:p>
            <a:pPr algn="just" fontAlgn="auto">
              <a:spcAft>
                <a:spcPts val="0"/>
              </a:spcAft>
              <a:buFont typeface="Arial" charset="0"/>
              <a:buNone/>
              <a:defRPr/>
            </a:pPr>
            <a:r>
              <a:rPr lang="en-US" dirty="0" smtClean="0">
                <a:solidFill>
                  <a:srgbClr val="FF0000"/>
                </a:solidFill>
                <a:latin typeface="Arial Black" pitchFamily="34" charset="0"/>
              </a:rPr>
              <a:t>     </a:t>
            </a:r>
            <a:r>
              <a:rPr lang="en-US" dirty="0" err="1" smtClean="0">
                <a:solidFill>
                  <a:srgbClr val="FF0000"/>
                </a:solidFill>
                <a:latin typeface="Arial Black" pitchFamily="34" charset="0"/>
              </a:rPr>
              <a:t>Eg</a:t>
            </a:r>
            <a:r>
              <a:rPr lang="en-US" dirty="0" smtClean="0">
                <a:solidFill>
                  <a:srgbClr val="FF0000"/>
                </a:solidFill>
                <a:latin typeface="Arial Black" pitchFamily="34" charset="0"/>
              </a:rPr>
              <a:t>. </a:t>
            </a:r>
            <a:r>
              <a:rPr lang="en-US" dirty="0" smtClean="0">
                <a:latin typeface="Arial Black" pitchFamily="34" charset="0"/>
              </a:rPr>
              <a:t>carbon monoxide, nitric oxide, benzene, </a:t>
            </a:r>
            <a:r>
              <a:rPr lang="en-US" dirty="0" err="1" smtClean="0">
                <a:latin typeface="Arial Black" pitchFamily="34" charset="0"/>
              </a:rPr>
              <a:t>benzopyrene</a:t>
            </a:r>
            <a:r>
              <a:rPr lang="en-US" dirty="0" smtClean="0">
                <a:latin typeface="Arial Black" pitchFamily="34" charset="0"/>
              </a:rPr>
              <a:t>, particulate matter, lead, radioactive substances, hydrocarbons. </a:t>
            </a:r>
          </a:p>
          <a:p>
            <a:pPr algn="just" fontAlgn="auto">
              <a:spcAft>
                <a:spcPts val="0"/>
              </a:spcAft>
              <a:buFont typeface="Arial" charset="0"/>
              <a:buNone/>
              <a:defRPr/>
            </a:pPr>
            <a:endParaRPr lang="en-US" dirty="0" smtClean="0">
              <a:latin typeface="Arial Black" pitchFamily="34" charset="0"/>
            </a:endParaRPr>
          </a:p>
          <a:p>
            <a:pPr algn="just" fontAlgn="auto">
              <a:spcAft>
                <a:spcPts val="0"/>
              </a:spcAft>
              <a:buFont typeface="Arial" pitchFamily="34" charset="0"/>
              <a:buChar char="•"/>
              <a:defRPr/>
            </a:pPr>
            <a:r>
              <a:rPr lang="en-US" dirty="0" smtClean="0">
                <a:latin typeface="Arial Black" pitchFamily="34" charset="0"/>
              </a:rPr>
              <a:t>Much of the lead emitted by vehicles burning leaded petrol emerges as particles.</a:t>
            </a:r>
          </a:p>
          <a:p>
            <a:pPr algn="just" fontAlgn="auto">
              <a:spcAft>
                <a:spcPts val="0"/>
              </a:spcAft>
              <a:buFont typeface="Arial" pitchFamily="34" charset="0"/>
              <a:buChar char="•"/>
              <a:defRPr/>
            </a:pPr>
            <a:endParaRPr lang="en-US" dirty="0" smtClean="0">
              <a:latin typeface="Arial Black" pitchFamily="34" charset="0"/>
            </a:endParaRPr>
          </a:p>
          <a:p>
            <a:pPr algn="just" fontAlgn="auto">
              <a:spcAft>
                <a:spcPts val="0"/>
              </a:spcAft>
              <a:buFont typeface="Arial" pitchFamily="34" charset="0"/>
              <a:buChar char="•"/>
              <a:defRPr/>
            </a:pPr>
            <a:r>
              <a:rPr lang="en-US" dirty="0" smtClean="0">
                <a:latin typeface="Arial Black" pitchFamily="34" charset="0"/>
              </a:rPr>
              <a:t>Diesel engines burn fuel in excess of air and so produce little carbon monoxide but, instead large quantities of </a:t>
            </a:r>
            <a:r>
              <a:rPr lang="en-US" dirty="0" smtClean="0">
                <a:solidFill>
                  <a:srgbClr val="002060"/>
                </a:solidFill>
                <a:latin typeface="Arial Black" pitchFamily="34" charset="0"/>
              </a:rPr>
              <a:t>carbon dioxide. </a:t>
            </a:r>
          </a:p>
          <a:p>
            <a:pPr algn="just" fontAlgn="auto">
              <a:spcAft>
                <a:spcPts val="0"/>
              </a:spcAft>
              <a:buFont typeface="Arial" charset="0"/>
              <a:buNone/>
              <a:defRPr/>
            </a:pPr>
            <a:endParaRPr lang="en-US" dirty="0" smtClean="0">
              <a:latin typeface="Arial Black" pitchFamily="34" charset="0"/>
            </a:endParaRPr>
          </a:p>
          <a:p>
            <a:pPr algn="just" fontAlgn="auto">
              <a:spcAft>
                <a:spcPts val="0"/>
              </a:spcAft>
              <a:buFont typeface="Arial" pitchFamily="34" charset="0"/>
              <a:buChar char="•"/>
              <a:defRPr/>
            </a:pPr>
            <a:r>
              <a:rPr lang="en-US" dirty="0" smtClean="0">
                <a:solidFill>
                  <a:srgbClr val="FF0000"/>
                </a:solidFill>
                <a:latin typeface="Arial Black" pitchFamily="34" charset="0"/>
              </a:rPr>
              <a:t>Secondary pollutants: </a:t>
            </a:r>
            <a:r>
              <a:rPr lang="en-US" dirty="0" smtClean="0">
                <a:latin typeface="Arial Black" pitchFamily="34" charset="0"/>
              </a:rPr>
              <a:t>Formed from primary pollutants under specific conditions</a:t>
            </a:r>
          </a:p>
          <a:p>
            <a:pPr algn="just" fontAlgn="auto">
              <a:spcAft>
                <a:spcPts val="0"/>
              </a:spcAft>
              <a:buFont typeface="Arial" charset="0"/>
              <a:buNone/>
              <a:defRPr/>
            </a:pPr>
            <a:r>
              <a:rPr lang="en-US" dirty="0" smtClean="0">
                <a:latin typeface="Arial Black" pitchFamily="34" charset="0"/>
              </a:rPr>
              <a:t>     </a:t>
            </a:r>
            <a:r>
              <a:rPr lang="en-US" dirty="0" err="1" smtClean="0">
                <a:latin typeface="Arial Black" pitchFamily="34" charset="0"/>
              </a:rPr>
              <a:t>Eg</a:t>
            </a:r>
            <a:r>
              <a:rPr lang="en-US" dirty="0" smtClean="0">
                <a:latin typeface="Arial Black" pitchFamily="34" charset="0"/>
              </a:rPr>
              <a:t>.  Nitric acid, ozone, smog.</a:t>
            </a:r>
          </a:p>
          <a:p>
            <a:pPr algn="just" fontAlgn="auto">
              <a:spcAft>
                <a:spcPts val="0"/>
              </a:spcAft>
              <a:buFont typeface="Arial" charset="0"/>
              <a:buNone/>
              <a:defRPr/>
            </a:pPr>
            <a:r>
              <a:rPr lang="en-US" dirty="0" smtClean="0">
                <a:latin typeface="Arial Black" pitchFamily="34" charset="0"/>
              </a:rPr>
              <a:t/>
            </a:r>
            <a:br>
              <a:rPr lang="en-US" dirty="0" smtClean="0">
                <a:latin typeface="Arial Black" pitchFamily="34" charset="0"/>
              </a:rPr>
            </a:br>
            <a:endParaRPr lang="en-US" dirty="0" smtClean="0">
              <a:latin typeface="Arial Black"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457201"/>
          <a:ext cx="8610600" cy="6434228"/>
        </p:xfrm>
        <a:graphic>
          <a:graphicData uri="http://schemas.openxmlformats.org/drawingml/2006/table">
            <a:tbl>
              <a:tblPr firstRow="1" bandRow="1">
                <a:tableStyleId>{5C22544A-7EE6-4342-B048-85BDC9FD1C3A}</a:tableStyleId>
              </a:tblPr>
              <a:tblGrid>
                <a:gridCol w="2870200"/>
                <a:gridCol w="2870200"/>
                <a:gridCol w="2870200"/>
              </a:tblGrid>
              <a:tr h="370144">
                <a:tc>
                  <a:txBody>
                    <a:bodyPr/>
                    <a:lstStyle/>
                    <a:p>
                      <a:r>
                        <a:rPr lang="en-US" dirty="0" smtClean="0"/>
                        <a:t>Problem</a:t>
                      </a:r>
                      <a:endParaRPr lang="en-US" dirty="0"/>
                    </a:p>
                  </a:txBody>
                  <a:tcPr/>
                </a:tc>
                <a:tc>
                  <a:txBody>
                    <a:bodyPr/>
                    <a:lstStyle/>
                    <a:p>
                      <a:r>
                        <a:rPr lang="en-US" dirty="0" smtClean="0"/>
                        <a:t>Cause</a:t>
                      </a:r>
                      <a:endParaRPr lang="en-US" dirty="0"/>
                    </a:p>
                  </a:txBody>
                  <a:tcPr/>
                </a:tc>
                <a:tc>
                  <a:txBody>
                    <a:bodyPr/>
                    <a:lstStyle/>
                    <a:p>
                      <a:r>
                        <a:rPr lang="en-US" dirty="0" smtClean="0"/>
                        <a:t>Effect</a:t>
                      </a:r>
                      <a:endParaRPr lang="en-US" dirty="0"/>
                    </a:p>
                  </a:txBody>
                  <a:tcPr/>
                </a:tc>
              </a:tr>
              <a:tr h="1202967">
                <a:tc>
                  <a:txBody>
                    <a:bodyPr/>
                    <a:lstStyle/>
                    <a:p>
                      <a:r>
                        <a:rPr lang="en-US" b="1" dirty="0" smtClean="0"/>
                        <a:t>Sulfurous smog</a:t>
                      </a:r>
                      <a:endParaRPr lang="en-US" b="1" dirty="0"/>
                    </a:p>
                  </a:txBody>
                  <a:tcPr/>
                </a:tc>
                <a:tc>
                  <a:txBody>
                    <a:bodyPr/>
                    <a:lstStyle/>
                    <a:p>
                      <a:r>
                        <a:rPr lang="en-US" b="1" dirty="0" smtClean="0"/>
                        <a:t>SO</a:t>
                      </a:r>
                      <a:r>
                        <a:rPr lang="en-US" b="1" baseline="-25000" dirty="0" smtClean="0"/>
                        <a:t>2</a:t>
                      </a:r>
                      <a:r>
                        <a:rPr lang="en-US" b="1" baseline="0" dirty="0" smtClean="0"/>
                        <a:t> and smoke from industrial and domestic sources</a:t>
                      </a:r>
                      <a:endParaRPr lang="en-US" b="1" dirty="0"/>
                    </a:p>
                  </a:txBody>
                  <a:tcPr/>
                </a:tc>
                <a:tc>
                  <a:txBody>
                    <a:bodyPr/>
                    <a:lstStyle/>
                    <a:p>
                      <a:r>
                        <a:rPr lang="en-US" b="1" dirty="0" smtClean="0"/>
                        <a:t>Respiratory</a:t>
                      </a:r>
                      <a:r>
                        <a:rPr lang="en-US" b="1" baseline="0" dirty="0" smtClean="0"/>
                        <a:t> diseases, reduced visibility,</a:t>
                      </a:r>
                      <a:r>
                        <a:rPr lang="en-US" b="1" dirty="0" smtClean="0"/>
                        <a:t> Damage to materials and vegetation.</a:t>
                      </a:r>
                      <a:endParaRPr lang="en-US" b="1" dirty="0"/>
                    </a:p>
                  </a:txBody>
                  <a:tcPr/>
                </a:tc>
              </a:tr>
              <a:tr h="925359">
                <a:tc>
                  <a:txBody>
                    <a:bodyPr/>
                    <a:lstStyle/>
                    <a:p>
                      <a:r>
                        <a:rPr lang="en-US" b="1" dirty="0" smtClean="0"/>
                        <a:t>Photochemical smog</a:t>
                      </a:r>
                      <a:endParaRPr lang="en-US" b="1" dirty="0"/>
                    </a:p>
                  </a:txBody>
                  <a:tcPr/>
                </a:tc>
                <a:tc>
                  <a:txBody>
                    <a:bodyPr/>
                    <a:lstStyle/>
                    <a:p>
                      <a:r>
                        <a:rPr lang="en-US" b="1" dirty="0" smtClean="0"/>
                        <a:t>Exhaust gases from motor vehicles</a:t>
                      </a:r>
                      <a:endParaRPr lang="en-US" b="1" dirty="0"/>
                    </a:p>
                  </a:txBody>
                  <a:tcPr/>
                </a:tc>
                <a:tc>
                  <a:txBody>
                    <a:bodyPr/>
                    <a:lstStyle/>
                    <a:p>
                      <a:r>
                        <a:rPr lang="en-US" b="1" dirty="0" smtClean="0"/>
                        <a:t>Damage to health, materials and vegetation.</a:t>
                      </a:r>
                      <a:endParaRPr lang="en-US" b="1" dirty="0"/>
                    </a:p>
                  </a:txBody>
                  <a:tcPr/>
                </a:tc>
              </a:tr>
              <a:tr h="1159680">
                <a:tc>
                  <a:txBody>
                    <a:bodyPr/>
                    <a:lstStyle/>
                    <a:p>
                      <a:r>
                        <a:rPr lang="en-US" b="1" dirty="0" smtClean="0"/>
                        <a:t>Global warming</a:t>
                      </a:r>
                      <a:endParaRPr lang="en-US" b="1" dirty="0"/>
                    </a:p>
                  </a:txBody>
                  <a:tcPr/>
                </a:tc>
                <a:tc>
                  <a:txBody>
                    <a:bodyPr/>
                    <a:lstStyle/>
                    <a:p>
                      <a:r>
                        <a:rPr lang="en-US" b="1" dirty="0" smtClean="0"/>
                        <a:t>CO</a:t>
                      </a:r>
                      <a:r>
                        <a:rPr lang="en-US" b="1" baseline="-25000" dirty="0" smtClean="0"/>
                        <a:t>2 </a:t>
                      </a:r>
                      <a:r>
                        <a:rPr lang="en-US" b="1" dirty="0" smtClean="0"/>
                        <a:t>from power stations</a:t>
                      </a:r>
                      <a:r>
                        <a:rPr lang="en-US" b="1" baseline="0" dirty="0" smtClean="0"/>
                        <a:t> and CH</a:t>
                      </a:r>
                      <a:r>
                        <a:rPr lang="en-US" b="1" baseline="-25000" dirty="0" smtClean="0"/>
                        <a:t>4</a:t>
                      </a:r>
                      <a:r>
                        <a:rPr lang="en-US" b="1" baseline="0" dirty="0" smtClean="0"/>
                        <a:t> from paddy fields</a:t>
                      </a:r>
                      <a:endParaRPr lang="en-US" b="1" dirty="0"/>
                    </a:p>
                  </a:txBody>
                  <a:tcPr/>
                </a:tc>
                <a:tc>
                  <a:txBody>
                    <a:bodyPr/>
                    <a:lstStyle/>
                    <a:p>
                      <a:r>
                        <a:rPr lang="en-US" b="1" dirty="0" smtClean="0"/>
                        <a:t>Rising temperatures, climate change, flooding of low-lying areas.</a:t>
                      </a:r>
                      <a:endParaRPr lang="en-US" b="1" dirty="0"/>
                    </a:p>
                  </a:txBody>
                  <a:tcPr/>
                </a:tc>
              </a:tr>
              <a:tr h="1202967">
                <a:tc>
                  <a:txBody>
                    <a:bodyPr/>
                    <a:lstStyle/>
                    <a:p>
                      <a:r>
                        <a:rPr lang="en-US" b="1" dirty="0" smtClean="0"/>
                        <a:t>Depletion of O</a:t>
                      </a:r>
                      <a:r>
                        <a:rPr lang="en-US" b="1" baseline="-25000" dirty="0" smtClean="0"/>
                        <a:t>3</a:t>
                      </a:r>
                      <a:r>
                        <a:rPr lang="en-US" b="1" dirty="0" smtClean="0"/>
                        <a:t> layer</a:t>
                      </a:r>
                      <a:endParaRPr lang="en-US" b="1" dirty="0"/>
                    </a:p>
                  </a:txBody>
                  <a:tcPr/>
                </a:tc>
                <a:tc>
                  <a:txBody>
                    <a:bodyPr/>
                    <a:lstStyle/>
                    <a:p>
                      <a:r>
                        <a:rPr lang="en-US" b="1" dirty="0" smtClean="0"/>
                        <a:t>CFCs from aerosol cans, refrigerators etc.</a:t>
                      </a:r>
                      <a:endParaRPr lang="en-US" b="1" dirty="0"/>
                    </a:p>
                  </a:txBody>
                  <a:tcPr/>
                </a:tc>
                <a:tc>
                  <a:txBody>
                    <a:bodyPr/>
                    <a:lstStyle/>
                    <a:p>
                      <a:r>
                        <a:rPr lang="en-US" b="1" dirty="0" smtClean="0"/>
                        <a:t>Increasing incidence of skin cancer due to increasing penetration</a:t>
                      </a:r>
                      <a:r>
                        <a:rPr lang="en-US" b="1" baseline="0" dirty="0" smtClean="0"/>
                        <a:t> of UV radiation.</a:t>
                      </a:r>
                      <a:endParaRPr lang="en-US" b="1" dirty="0"/>
                    </a:p>
                  </a:txBody>
                  <a:tcPr/>
                </a:tc>
              </a:tr>
              <a:tr h="925359">
                <a:tc>
                  <a:txBody>
                    <a:bodyPr/>
                    <a:lstStyle/>
                    <a:p>
                      <a:r>
                        <a:rPr lang="en-US" b="1" dirty="0" smtClean="0"/>
                        <a:t>Acid rain</a:t>
                      </a:r>
                      <a:endParaRPr lang="en-US" b="1" dirty="0"/>
                    </a:p>
                  </a:txBody>
                  <a:tcPr/>
                </a:tc>
                <a:tc>
                  <a:txBody>
                    <a:bodyPr/>
                    <a:lstStyle/>
                    <a:p>
                      <a:r>
                        <a:rPr lang="en-US" b="1" dirty="0" smtClean="0"/>
                        <a:t>SO</a:t>
                      </a:r>
                      <a:r>
                        <a:rPr lang="en-US" b="1" baseline="-25000" dirty="0" smtClean="0"/>
                        <a:t>2</a:t>
                      </a:r>
                      <a:r>
                        <a:rPr lang="en-US" b="1" dirty="0" smtClean="0"/>
                        <a:t> and No</a:t>
                      </a:r>
                      <a:r>
                        <a:rPr lang="en-US" b="1" baseline="-25000" dirty="0" smtClean="0"/>
                        <a:t>x </a:t>
                      </a:r>
                      <a:r>
                        <a:rPr lang="en-US" b="1" dirty="0" smtClean="0"/>
                        <a:t>from power stations and motor vehicles</a:t>
                      </a:r>
                      <a:endParaRPr lang="en-US" b="1" dirty="0"/>
                    </a:p>
                  </a:txBody>
                  <a:tcPr/>
                </a:tc>
                <a:tc>
                  <a:txBody>
                    <a:bodyPr/>
                    <a:lstStyle/>
                    <a:p>
                      <a:r>
                        <a:rPr lang="en-US" b="1" dirty="0" smtClean="0"/>
                        <a:t>Damage to aquatic and terrestrial ecosystems, and materials.</a:t>
                      </a:r>
                      <a:endParaRPr lang="en-US" b="1" dirty="0"/>
                    </a:p>
                  </a:txBody>
                  <a:tcPr/>
                </a:tc>
              </a:tr>
              <a:tr h="647752">
                <a:tc>
                  <a:txBody>
                    <a:bodyPr/>
                    <a:lstStyle/>
                    <a:p>
                      <a:r>
                        <a:rPr lang="en-US" b="1" dirty="0" smtClean="0"/>
                        <a:t>Haze</a:t>
                      </a:r>
                      <a:endParaRPr lang="en-US" b="1" dirty="0"/>
                    </a:p>
                  </a:txBody>
                  <a:tcPr/>
                </a:tc>
                <a:tc>
                  <a:txBody>
                    <a:bodyPr/>
                    <a:lstStyle/>
                    <a:p>
                      <a:r>
                        <a:rPr lang="en-US" b="1" dirty="0" smtClean="0"/>
                        <a:t>Pollutants from forest fires</a:t>
                      </a:r>
                      <a:endParaRPr lang="en-US" b="1" dirty="0"/>
                    </a:p>
                  </a:txBody>
                  <a:tcPr/>
                </a:tc>
                <a:tc>
                  <a:txBody>
                    <a:bodyPr/>
                    <a:lstStyle/>
                    <a:p>
                      <a:r>
                        <a:rPr lang="en-US" b="1" dirty="0" smtClean="0"/>
                        <a:t>Reduced visibility, health effects.</a:t>
                      </a:r>
                      <a:endParaRPr lang="en-US" b="1" dirty="0"/>
                    </a:p>
                  </a:txBody>
                  <a:tcPr/>
                </a:tc>
              </a:tr>
            </a:tbl>
          </a:graphicData>
        </a:graphic>
      </p:graphicFrame>
      <p:sp>
        <p:nvSpPr>
          <p:cNvPr id="21540" name="TextBox 2"/>
          <p:cNvSpPr txBox="1">
            <a:spLocks noChangeArrowheads="1"/>
          </p:cNvSpPr>
          <p:nvPr/>
        </p:nvSpPr>
        <p:spPr bwMode="auto">
          <a:xfrm>
            <a:off x="838200" y="-152400"/>
            <a:ext cx="5021263" cy="584775"/>
          </a:xfrm>
          <a:prstGeom prst="rect">
            <a:avLst/>
          </a:prstGeom>
          <a:noFill/>
          <a:ln w="9525">
            <a:noFill/>
            <a:miter lim="800000"/>
            <a:headEnd/>
            <a:tailEnd/>
          </a:ln>
        </p:spPr>
        <p:txBody>
          <a:bodyPr wrap="square">
            <a:spAutoFit/>
          </a:bodyPr>
          <a:lstStyle/>
          <a:p>
            <a:r>
              <a:rPr lang="en-US" sz="3200" b="1" dirty="0">
                <a:solidFill>
                  <a:srgbClr val="FF0000"/>
                </a:solidFill>
                <a:latin typeface="Calibri" pitchFamily="34" charset="0"/>
              </a:rPr>
              <a:t>Major Air pollution concerns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724400"/>
            <a:ext cx="7315200" cy="2133600"/>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rPr>
              <a:t>Causes and effects of air pollution: </a:t>
            </a:r>
          </a:p>
          <a:p>
            <a:pPr fontAlgn="auto">
              <a:spcAft>
                <a:spcPts val="0"/>
              </a:spcAft>
              <a:buFont typeface="Arial" pitchFamily="34" charset="0"/>
              <a:buNone/>
              <a:defRPr/>
            </a:pPr>
            <a:r>
              <a:rPr lang="en-US" dirty="0" smtClean="0"/>
              <a:t>(1) greenhouse effect, (2) particulate contamination, </a:t>
            </a:r>
          </a:p>
          <a:p>
            <a:pPr fontAlgn="auto">
              <a:spcAft>
                <a:spcPts val="0"/>
              </a:spcAft>
              <a:buFont typeface="Arial" pitchFamily="34" charset="0"/>
              <a:buNone/>
              <a:defRPr/>
            </a:pPr>
            <a:r>
              <a:rPr lang="en-US" dirty="0" smtClean="0"/>
              <a:t>(3) increased UV radiation, (4) acid rain, (5) increased ground level ozone concentration,</a:t>
            </a:r>
          </a:p>
          <a:p>
            <a:pPr fontAlgn="auto">
              <a:spcAft>
                <a:spcPts val="0"/>
              </a:spcAft>
              <a:buFont typeface="Arial" pitchFamily="34" charset="0"/>
              <a:buNone/>
              <a:defRPr/>
            </a:pPr>
            <a:r>
              <a:rPr lang="en-US" dirty="0" smtClean="0"/>
              <a:t> (6) increased levels of nitrogen oxides.</a:t>
            </a:r>
            <a:endParaRPr lang="en-US" dirty="0"/>
          </a:p>
        </p:txBody>
      </p:sp>
      <p:sp>
        <p:nvSpPr>
          <p:cNvPr id="22531" name="Title 3"/>
          <p:cNvSpPr>
            <a:spLocks noGrp="1"/>
          </p:cNvSpPr>
          <p:nvPr>
            <p:ph type="title"/>
          </p:nvPr>
        </p:nvSpPr>
        <p:spPr/>
        <p:txBody>
          <a:bodyPr/>
          <a:lstStyle/>
          <a:p>
            <a:endParaRPr lang="en-US" smtClean="0"/>
          </a:p>
        </p:txBody>
      </p:sp>
      <p:pic>
        <p:nvPicPr>
          <p:cNvPr id="22532" name="Picture 2" descr="http://upload.wikimedia.org/wikipedia/commons/thumb/1/14/Air_Pollution-Causes%26Effects.svg/350px-Air_Pollution-Causes%26Effects.svg.png"/>
          <p:cNvPicPr>
            <a:picLocks noChangeAspect="1" noChangeArrowheads="1"/>
          </p:cNvPicPr>
          <p:nvPr/>
        </p:nvPicPr>
        <p:blipFill>
          <a:blip r:embed="rId2"/>
          <a:srcRect/>
          <a:stretch>
            <a:fillRect/>
          </a:stretch>
        </p:blipFill>
        <p:spPr bwMode="auto">
          <a:xfrm>
            <a:off x="1066800" y="0"/>
            <a:ext cx="8077200" cy="4648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38288" cy="715962"/>
          </a:xfrm>
        </p:spPr>
        <p:txBody>
          <a:bodyPr>
            <a:normAutofit fontScale="90000"/>
          </a:bodyPr>
          <a:lstStyle/>
          <a:p>
            <a:r>
              <a:rPr lang="en-US" dirty="0" smtClean="0">
                <a:solidFill>
                  <a:srgbClr val="7030A0"/>
                </a:solidFill>
              </a:rPr>
              <a:t>Air Pollution incidents </a:t>
            </a:r>
            <a:r>
              <a:rPr lang="en-US" b="1" dirty="0" smtClean="0">
                <a:solidFill>
                  <a:srgbClr val="7030A0"/>
                </a:solidFill>
              </a:rPr>
              <a:t>in India</a:t>
            </a:r>
            <a:endParaRPr lang="en-US" dirty="0"/>
          </a:p>
        </p:txBody>
      </p:sp>
      <p:sp>
        <p:nvSpPr>
          <p:cNvPr id="3" name="Content Placeholder 2"/>
          <p:cNvSpPr>
            <a:spLocks noGrp="1"/>
          </p:cNvSpPr>
          <p:nvPr>
            <p:ph idx="1"/>
          </p:nvPr>
        </p:nvSpPr>
        <p:spPr>
          <a:xfrm>
            <a:off x="1066800" y="914400"/>
            <a:ext cx="7866888" cy="5334000"/>
          </a:xfrm>
        </p:spPr>
        <p:txBody>
          <a:bodyPr>
            <a:normAutofit fontScale="92500" lnSpcReduction="20000"/>
          </a:bodyPr>
          <a:lstStyle/>
          <a:p>
            <a:pPr>
              <a:buNone/>
            </a:pPr>
            <a:r>
              <a:rPr lang="en-US" b="1" i="1" dirty="0" smtClean="0">
                <a:solidFill>
                  <a:srgbClr val="7030A0"/>
                </a:solidFill>
              </a:rPr>
              <a:t>Industrial accidents</a:t>
            </a:r>
          </a:p>
          <a:p>
            <a:r>
              <a:rPr lang="en-US" b="1" dirty="0" smtClean="0"/>
              <a:t> In </a:t>
            </a:r>
            <a:r>
              <a:rPr lang="en-US" b="1" dirty="0" smtClean="0">
                <a:solidFill>
                  <a:srgbClr val="0070C0"/>
                </a:solidFill>
              </a:rPr>
              <a:t>Dec.3,1984</a:t>
            </a:r>
            <a:r>
              <a:rPr lang="en-US" b="1" dirty="0" smtClean="0"/>
              <a:t>, in Bhopal Methyl </a:t>
            </a:r>
            <a:r>
              <a:rPr lang="en-US" b="1" dirty="0" err="1" smtClean="0"/>
              <a:t>Isocyanate</a:t>
            </a:r>
            <a:r>
              <a:rPr lang="en-US" b="1" dirty="0" smtClean="0"/>
              <a:t> gas(MIC) from Union carbide Factory- India. </a:t>
            </a:r>
          </a:p>
          <a:p>
            <a:endParaRPr lang="en-US" b="1" dirty="0" smtClean="0"/>
          </a:p>
          <a:p>
            <a:pPr>
              <a:buFont typeface="Arial" charset="0"/>
              <a:buChar char="•"/>
            </a:pPr>
            <a:r>
              <a:rPr lang="en-US" b="1" dirty="0" smtClean="0"/>
              <a:t> In </a:t>
            </a:r>
            <a:r>
              <a:rPr lang="en-US" b="1" dirty="0" smtClean="0">
                <a:solidFill>
                  <a:srgbClr val="0070C0"/>
                </a:solidFill>
              </a:rPr>
              <a:t>August 1985</a:t>
            </a:r>
            <a:r>
              <a:rPr lang="en-US" b="1" dirty="0" smtClean="0"/>
              <a:t>, Chlorine spill </a:t>
            </a:r>
            <a:r>
              <a:rPr lang="en-US" b="1" dirty="0" err="1" smtClean="0"/>
              <a:t>occured</a:t>
            </a:r>
            <a:r>
              <a:rPr lang="en-US" b="1" dirty="0" smtClean="0"/>
              <a:t> at petrochemical plant at </a:t>
            </a:r>
            <a:r>
              <a:rPr lang="en-US" b="1" dirty="0" err="1" smtClean="0"/>
              <a:t>Chembur</a:t>
            </a:r>
            <a:r>
              <a:rPr lang="en-US" b="1" dirty="0" smtClean="0"/>
              <a:t>,</a:t>
            </a:r>
          </a:p>
          <a:p>
            <a:pPr>
              <a:buNone/>
            </a:pPr>
            <a:r>
              <a:rPr lang="en-US" b="1" dirty="0" smtClean="0"/>
              <a:t>   Bombay.</a:t>
            </a:r>
          </a:p>
          <a:p>
            <a:pPr>
              <a:buFont typeface="Arial" charset="0"/>
              <a:buChar char="•"/>
            </a:pPr>
            <a:endParaRPr lang="en-US" b="1" dirty="0" smtClean="0"/>
          </a:p>
          <a:p>
            <a:pPr>
              <a:buFont typeface="Arial" charset="0"/>
              <a:buChar char="•"/>
            </a:pPr>
            <a:r>
              <a:rPr lang="en-US" b="1" dirty="0" smtClean="0"/>
              <a:t> In </a:t>
            </a:r>
            <a:r>
              <a:rPr lang="en-US" b="1" dirty="0" smtClean="0">
                <a:solidFill>
                  <a:srgbClr val="0070C0"/>
                </a:solidFill>
              </a:rPr>
              <a:t>December 4,1985 </a:t>
            </a:r>
            <a:r>
              <a:rPr lang="en-US" b="1" dirty="0" smtClean="0"/>
              <a:t>,</a:t>
            </a:r>
            <a:r>
              <a:rPr lang="en-US" b="1" dirty="0" err="1" smtClean="0"/>
              <a:t>Oleum</a:t>
            </a:r>
            <a:r>
              <a:rPr lang="en-US" b="1" dirty="0" smtClean="0"/>
              <a:t> (55 tons) leakage at </a:t>
            </a:r>
            <a:r>
              <a:rPr lang="en-US" b="1" dirty="0" err="1" smtClean="0"/>
              <a:t>Shiram</a:t>
            </a:r>
            <a:r>
              <a:rPr lang="en-US" b="1" dirty="0" smtClean="0"/>
              <a:t> Foods &amp;</a:t>
            </a:r>
            <a:r>
              <a:rPr lang="en-US" b="1" dirty="0" err="1" smtClean="0"/>
              <a:t>Fertiliser</a:t>
            </a:r>
            <a:r>
              <a:rPr lang="en-US" b="1" dirty="0" smtClean="0"/>
              <a:t> Industries,  Delhi.</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Pollutants</a:t>
            </a:r>
            <a:endParaRPr lang="en-US" dirty="0"/>
          </a:p>
        </p:txBody>
      </p:sp>
      <p:sp>
        <p:nvSpPr>
          <p:cNvPr id="3" name="Content Placeholder 2"/>
          <p:cNvSpPr>
            <a:spLocks noGrp="1"/>
          </p:cNvSpPr>
          <p:nvPr>
            <p:ph idx="1"/>
          </p:nvPr>
        </p:nvSpPr>
        <p:spPr>
          <a:xfrm>
            <a:off x="1435608" y="1447800"/>
            <a:ext cx="7498080" cy="5410200"/>
          </a:xfrm>
        </p:spPr>
        <p:txBody>
          <a:bodyPr>
            <a:normAutofit/>
          </a:bodyPr>
          <a:lstStyle/>
          <a:p>
            <a:r>
              <a:rPr lang="en-US" sz="2800" dirty="0" smtClean="0">
                <a:solidFill>
                  <a:schemeClr val="accent2">
                    <a:lumMod val="50000"/>
                  </a:schemeClr>
                </a:solidFill>
              </a:rPr>
              <a:t>According to their natural disposal, pollutants can be classified as</a:t>
            </a:r>
          </a:p>
          <a:p>
            <a:pPr>
              <a:buFont typeface="Wingdings" pitchFamily="2" charset="2"/>
              <a:buChar char="v"/>
            </a:pPr>
            <a:r>
              <a:rPr lang="en-US" sz="2800" dirty="0" smtClean="0"/>
              <a:t>Degradable</a:t>
            </a:r>
          </a:p>
          <a:p>
            <a:pPr>
              <a:buFont typeface="Wingdings" pitchFamily="2" charset="2"/>
              <a:buChar char="v"/>
            </a:pPr>
            <a:r>
              <a:rPr lang="en-US" sz="2800" dirty="0" smtClean="0"/>
              <a:t>Slowly degradable</a:t>
            </a:r>
          </a:p>
          <a:p>
            <a:pPr>
              <a:buFont typeface="Wingdings" pitchFamily="2" charset="2"/>
              <a:buChar char="v"/>
            </a:pPr>
            <a:r>
              <a:rPr lang="en-US" sz="2800" dirty="0" smtClean="0"/>
              <a:t>Non-degradable</a:t>
            </a:r>
          </a:p>
          <a:p>
            <a:r>
              <a:rPr lang="en-US" sz="2800" dirty="0" smtClean="0">
                <a:solidFill>
                  <a:schemeClr val="accent3">
                    <a:lumMod val="75000"/>
                  </a:schemeClr>
                </a:solidFill>
              </a:rPr>
              <a:t>Based on their nature</a:t>
            </a:r>
          </a:p>
          <a:p>
            <a:pPr>
              <a:buFont typeface="Wingdings" pitchFamily="2" charset="2"/>
              <a:buChar char="v"/>
            </a:pPr>
            <a:r>
              <a:rPr lang="en-US" sz="2800" dirty="0" smtClean="0"/>
              <a:t>Physical [ heat , noise]</a:t>
            </a:r>
          </a:p>
          <a:p>
            <a:pPr>
              <a:buFont typeface="Wingdings" pitchFamily="2" charset="2"/>
              <a:buChar char="v"/>
            </a:pPr>
            <a:r>
              <a:rPr lang="en-US" sz="2800" dirty="0" smtClean="0"/>
              <a:t>Chemical [ acids ,poisonous gases ]</a:t>
            </a:r>
          </a:p>
          <a:p>
            <a:pPr>
              <a:buFont typeface="Wingdings" pitchFamily="2" charset="2"/>
              <a:buChar char="v"/>
            </a:pPr>
            <a:r>
              <a:rPr lang="en-US" sz="2800" dirty="0" smtClean="0"/>
              <a:t>Biological [ pathogenic organisms ]</a:t>
            </a:r>
          </a:p>
          <a:p>
            <a:pPr>
              <a:buFont typeface="Wingdings" pitchFamily="2" charset="2"/>
              <a:buChar char="v"/>
            </a:pPr>
            <a:r>
              <a:rPr lang="en-US" sz="2800" dirty="0" smtClean="0"/>
              <a:t>Geochemical [ sediments ,dust ]</a:t>
            </a:r>
          </a:p>
          <a:p>
            <a:pPr>
              <a:buFont typeface="Wingdings" pitchFamily="2" charset="2"/>
              <a:buChar char="v"/>
            </a:pP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0" y="152400"/>
            <a:ext cx="7391400" cy="228600"/>
          </a:xfrm>
        </p:spPr>
        <p:txBody>
          <a:bodyPr>
            <a:noAutofit/>
          </a:bodyPr>
          <a:lstStyle/>
          <a:p>
            <a:r>
              <a:rPr lang="en-US" sz="2800" b="1" dirty="0" smtClean="0"/>
              <a:t/>
            </a:r>
            <a:br>
              <a:rPr lang="en-US" sz="2800" b="1" dirty="0" smtClean="0"/>
            </a:br>
            <a:r>
              <a:rPr lang="en-US" sz="2800" b="1" dirty="0" smtClean="0"/>
              <a:t>EPA CRITERIA AIR POLLUTANTS 	</a:t>
            </a:r>
          </a:p>
        </p:txBody>
      </p:sp>
      <p:sp>
        <p:nvSpPr>
          <p:cNvPr id="3" name="Content Placeholder 2"/>
          <p:cNvSpPr>
            <a:spLocks noGrp="1"/>
          </p:cNvSpPr>
          <p:nvPr>
            <p:ph idx="1"/>
          </p:nvPr>
        </p:nvSpPr>
        <p:spPr>
          <a:xfrm>
            <a:off x="1143000" y="762000"/>
            <a:ext cx="8001000" cy="5486400"/>
          </a:xfrm>
        </p:spPr>
        <p:txBody>
          <a:bodyPr rtlCol="0">
            <a:normAutofit fontScale="25000" lnSpcReduction="20000"/>
          </a:bodyPr>
          <a:lstStyle/>
          <a:p>
            <a:pPr algn="ctr" fontAlgn="auto">
              <a:spcAft>
                <a:spcPts val="0"/>
              </a:spcAft>
              <a:buFont typeface="Arial" pitchFamily="34" charset="0"/>
              <a:buNone/>
              <a:defRPr/>
            </a:pPr>
            <a:r>
              <a:rPr lang="en-US" sz="9600" b="1" dirty="0" smtClean="0">
                <a:solidFill>
                  <a:srgbClr val="C00000"/>
                </a:solidFill>
                <a:latin typeface="Arial" pitchFamily="34" charset="0"/>
                <a:cs typeface="Arial" pitchFamily="34" charset="0"/>
              </a:rPr>
              <a:t>OZONE (O3) </a:t>
            </a:r>
          </a:p>
          <a:p>
            <a:pPr fontAlgn="auto">
              <a:spcAft>
                <a:spcPts val="0"/>
              </a:spcAft>
              <a:buFont typeface="Arial" pitchFamily="34" charset="0"/>
              <a:buChar char="•"/>
              <a:defRPr/>
            </a:pPr>
            <a:r>
              <a:rPr lang="en-US" sz="8000" b="1" dirty="0" smtClean="0">
                <a:latin typeface="Arial" pitchFamily="34" charset="0"/>
                <a:cs typeface="Arial" pitchFamily="34" charset="0"/>
              </a:rPr>
              <a:t>A colorless gas that forms as a result of chemical reactions between volatile organic compounds (VOCs), nitrogen oxides (</a:t>
            </a:r>
            <a:r>
              <a:rPr lang="en-US" sz="8000" b="1" dirty="0" err="1" smtClean="0">
                <a:latin typeface="Arial" pitchFamily="34" charset="0"/>
                <a:cs typeface="Arial" pitchFamily="34" charset="0"/>
              </a:rPr>
              <a:t>NOx</a:t>
            </a:r>
            <a:r>
              <a:rPr lang="en-US" sz="8000" b="1" dirty="0" smtClean="0">
                <a:latin typeface="Arial" pitchFamily="34" charset="0"/>
                <a:cs typeface="Arial" pitchFamily="34" charset="0"/>
              </a:rPr>
              <a:t>), and oxygen in the presence of heat and sunlight. </a:t>
            </a:r>
          </a:p>
          <a:p>
            <a:pPr fontAlgn="auto">
              <a:spcAft>
                <a:spcPts val="0"/>
              </a:spcAft>
              <a:buFont typeface="Arial" pitchFamily="34" charset="0"/>
              <a:buNone/>
              <a:defRPr/>
            </a:pPr>
            <a:r>
              <a:rPr lang="en-US" sz="8000" b="1" dirty="0" smtClean="0">
                <a:latin typeface="Arial" pitchFamily="34" charset="0"/>
                <a:cs typeface="Arial" pitchFamily="34" charset="0"/>
              </a:rPr>
              <a:t>	</a:t>
            </a:r>
            <a:r>
              <a:rPr lang="en-US" sz="8000" b="1" u="sng" dirty="0" smtClean="0">
                <a:latin typeface="Arial" pitchFamily="34" charset="0"/>
                <a:cs typeface="Arial" pitchFamily="34" charset="0"/>
              </a:rPr>
              <a:t>Sources</a:t>
            </a:r>
            <a:r>
              <a:rPr lang="en-US" sz="8000" b="1" dirty="0" smtClean="0">
                <a:latin typeface="Arial" pitchFamily="34" charset="0"/>
                <a:cs typeface="Arial" pitchFamily="34" charset="0"/>
              </a:rPr>
              <a:t>:</a:t>
            </a:r>
          </a:p>
          <a:p>
            <a:pPr fontAlgn="auto">
              <a:spcAft>
                <a:spcPts val="0"/>
              </a:spcAft>
              <a:buFont typeface="Arial" pitchFamily="34" charset="0"/>
              <a:buChar char="•"/>
              <a:defRPr/>
            </a:pPr>
            <a:r>
              <a:rPr lang="en-US" sz="8000" b="1" dirty="0" smtClean="0">
                <a:latin typeface="Arial" pitchFamily="34" charset="0"/>
                <a:cs typeface="Arial" pitchFamily="34" charset="0"/>
              </a:rPr>
              <a:t>Motor vehicles, electric utilities, factories, landfills, industrial solvents, and miscellaneous small sources such as gas stations, lawn equipment, etc. 	</a:t>
            </a:r>
          </a:p>
          <a:p>
            <a:pPr fontAlgn="auto">
              <a:spcAft>
                <a:spcPts val="0"/>
              </a:spcAft>
              <a:buFont typeface="Arial" pitchFamily="34" charset="0"/>
              <a:buNone/>
              <a:defRPr/>
            </a:pPr>
            <a:r>
              <a:rPr lang="en-US" sz="8000" b="1" u="sng" dirty="0" smtClean="0">
                <a:solidFill>
                  <a:srgbClr val="0070C0"/>
                </a:solidFill>
                <a:latin typeface="Arial" pitchFamily="34" charset="0"/>
                <a:cs typeface="Arial" pitchFamily="34" charset="0"/>
              </a:rPr>
              <a:t>Health and Environmental Effects</a:t>
            </a:r>
          </a:p>
          <a:p>
            <a:pPr fontAlgn="auto">
              <a:lnSpc>
                <a:spcPct val="120000"/>
              </a:lnSpc>
              <a:spcAft>
                <a:spcPts val="0"/>
              </a:spcAft>
              <a:buFont typeface="Arial" pitchFamily="34" charset="0"/>
              <a:buNone/>
              <a:defRPr/>
            </a:pPr>
            <a:r>
              <a:rPr lang="en-US" sz="8000" b="1" dirty="0" smtClean="0">
                <a:latin typeface="Arial" pitchFamily="34" charset="0"/>
                <a:cs typeface="Arial" pitchFamily="34" charset="0"/>
                <a:hlinkClick r:id="rId2" tooltip="Stratosphere"/>
              </a:rPr>
              <a:t>Stratospheric</a:t>
            </a:r>
            <a:r>
              <a:rPr lang="en-US" sz="8000" b="1" dirty="0" smtClean="0">
                <a:latin typeface="Arial" pitchFamily="34" charset="0"/>
                <a:cs typeface="Arial" pitchFamily="34" charset="0"/>
              </a:rPr>
              <a:t> </a:t>
            </a:r>
            <a:r>
              <a:rPr lang="en-US" sz="8000" b="1" dirty="0" smtClean="0">
                <a:latin typeface="Arial" pitchFamily="34" charset="0"/>
                <a:cs typeface="Arial" pitchFamily="34" charset="0"/>
                <a:hlinkClick r:id="rId3" tooltip="Ozone depletion"/>
              </a:rPr>
              <a:t>ozone depletion</a:t>
            </a:r>
            <a:r>
              <a:rPr lang="en-US" sz="8000" b="1" dirty="0" smtClean="0">
                <a:latin typeface="Arial" pitchFamily="34" charset="0"/>
                <a:cs typeface="Arial" pitchFamily="34" charset="0"/>
              </a:rPr>
              <a:t> due to air pollution has long been recognized as a threat to human health as well as to the Earth's </a:t>
            </a:r>
            <a:r>
              <a:rPr lang="en-US" sz="8000" b="1" dirty="0" smtClean="0">
                <a:latin typeface="Arial" pitchFamily="34" charset="0"/>
                <a:cs typeface="Arial" pitchFamily="34" charset="0"/>
                <a:hlinkClick r:id="rId4" tooltip="Ecosystems"/>
              </a:rPr>
              <a:t>ecosystems</a:t>
            </a:r>
            <a:r>
              <a:rPr lang="en-US" sz="8000" b="1" dirty="0" smtClean="0">
                <a:latin typeface="Arial" pitchFamily="34" charset="0"/>
                <a:cs typeface="Arial" pitchFamily="34" charset="0"/>
              </a:rPr>
              <a:t>.</a:t>
            </a:r>
          </a:p>
          <a:p>
            <a:pPr fontAlgn="auto">
              <a:spcAft>
                <a:spcPts val="0"/>
              </a:spcAft>
              <a:buFont typeface="Arial" pitchFamily="34" charset="0"/>
              <a:buChar char="•"/>
              <a:defRPr/>
            </a:pPr>
            <a:r>
              <a:rPr lang="en-US" sz="8000" b="1" dirty="0" smtClean="0">
                <a:latin typeface="Arial" pitchFamily="34" charset="0"/>
                <a:cs typeface="Arial" pitchFamily="34" charset="0"/>
              </a:rPr>
              <a:t>Causes coughing, chest tightness, wheezing and can inflame and damage lung tissue. </a:t>
            </a:r>
          </a:p>
          <a:p>
            <a:pPr fontAlgn="auto">
              <a:spcAft>
                <a:spcPts val="0"/>
              </a:spcAft>
              <a:buFont typeface="Arial" pitchFamily="34" charset="0"/>
              <a:buChar char="•"/>
              <a:defRPr/>
            </a:pPr>
            <a:r>
              <a:rPr lang="en-US" sz="8000" b="1" dirty="0" smtClean="0">
                <a:latin typeface="Arial" pitchFamily="34" charset="0"/>
                <a:cs typeface="Arial" pitchFamily="34" charset="0"/>
              </a:rPr>
              <a:t>Aggravates asthma and can even be a cause of asthma. Irritates the respiratory system, reduces lung function and makes it more difficult to breathe. </a:t>
            </a:r>
          </a:p>
          <a:p>
            <a:pPr fontAlgn="auto">
              <a:spcAft>
                <a:spcPts val="0"/>
              </a:spcAft>
              <a:buFont typeface="Arial" pitchFamily="34" charset="0"/>
              <a:buChar char="•"/>
              <a:defRPr/>
            </a:pPr>
            <a:r>
              <a:rPr lang="en-US" sz="8000" b="1" dirty="0" smtClean="0">
                <a:latin typeface="Arial" pitchFamily="34" charset="0"/>
                <a:cs typeface="Arial" pitchFamily="34" charset="0"/>
              </a:rPr>
              <a:t>Aggravates chronic lung diseases and may cause permanent lung damage.</a:t>
            </a:r>
          </a:p>
          <a:p>
            <a:pPr fontAlgn="auto">
              <a:spcAft>
                <a:spcPts val="0"/>
              </a:spcAft>
              <a:buFont typeface="Arial" pitchFamily="34" charset="0"/>
              <a:buChar char="•"/>
              <a:defRPr/>
            </a:pPr>
            <a:r>
              <a:rPr lang="en-US" sz="8000" b="1" dirty="0" smtClean="0">
                <a:latin typeface="Arial" pitchFamily="34" charset="0"/>
                <a:cs typeface="Arial" pitchFamily="34" charset="0"/>
              </a:rPr>
              <a:t> May reduce yield of agricultural crops and damages forests and other vegetatio</a:t>
            </a:r>
            <a:r>
              <a:rPr lang="en-US" sz="8000" dirty="0" smtClean="0">
                <a:latin typeface="Arial" pitchFamily="34" charset="0"/>
                <a:cs typeface="Arial" pitchFamily="34" charset="0"/>
              </a:rPr>
              <a:t>n. 	</a:t>
            </a:r>
          </a:p>
          <a:p>
            <a:pPr fontAlgn="auto">
              <a:spcAft>
                <a:spcPts val="0"/>
              </a:spcAft>
              <a:buFont typeface="Arial" pitchFamily="34" charset="0"/>
              <a:buChar char="•"/>
              <a:defRPr/>
            </a:pPr>
            <a:endParaRPr lang="en-US" sz="8000" dirty="0" smtClean="0">
              <a:latin typeface="Arial" pitchFamily="34" charset="0"/>
              <a:cs typeface="Arial" pitchFamily="34" charset="0"/>
            </a:endParaRPr>
          </a:p>
          <a:p>
            <a:pPr fontAlgn="auto">
              <a:spcAft>
                <a:spcPts val="0"/>
              </a:spcAft>
              <a:buFont typeface="Arial" pitchFamily="34" charset="0"/>
              <a:buChar char="•"/>
              <a:defRPr/>
            </a:pPr>
            <a:endParaRPr lang="en-US" sz="7200"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990600" y="304800"/>
            <a:ext cx="8153400" cy="6001643"/>
          </a:xfrm>
          <a:prstGeom prst="rect">
            <a:avLst/>
          </a:prstGeom>
          <a:noFill/>
          <a:ln w="9525">
            <a:noFill/>
            <a:miter lim="800000"/>
            <a:headEnd/>
            <a:tailEnd/>
          </a:ln>
        </p:spPr>
        <p:txBody>
          <a:bodyPr wrap="square">
            <a:spAutoFit/>
          </a:bodyPr>
          <a:lstStyle/>
          <a:p>
            <a:pPr algn="just">
              <a:buFont typeface="Wingdings" pitchFamily="2" charset="2"/>
              <a:buChar char="ü"/>
            </a:pPr>
            <a:r>
              <a:rPr lang="en-US" sz="2400" b="1" dirty="0">
                <a:solidFill>
                  <a:srgbClr val="0070C0"/>
                </a:solidFill>
                <a:latin typeface="Calibri" pitchFamily="34" charset="0"/>
              </a:rPr>
              <a:t>Particulate matter (PM-10) </a:t>
            </a:r>
            <a:r>
              <a:rPr lang="en-US" sz="2400" b="1" dirty="0">
                <a:latin typeface="Calibri" pitchFamily="34" charset="0"/>
              </a:rPr>
              <a:t>-- Particulate matter is a criteria air pollutant and is a finely divided particle with an aerodynamic diameter of 10 micrometers or less. </a:t>
            </a:r>
            <a:endParaRPr lang="en-US" sz="2400" b="1" dirty="0" smtClean="0">
              <a:latin typeface="Calibri" pitchFamily="34" charset="0"/>
            </a:endParaRPr>
          </a:p>
          <a:p>
            <a:pPr algn="just"/>
            <a:r>
              <a:rPr lang="en-US" sz="2400" b="1" dirty="0" smtClean="0">
                <a:latin typeface="Calibri" pitchFamily="34" charset="0"/>
              </a:rPr>
              <a:t> </a:t>
            </a:r>
            <a:r>
              <a:rPr lang="en-US" sz="2400" b="1" dirty="0" err="1" smtClean="0">
                <a:latin typeface="Calibri" pitchFamily="34" charset="0"/>
              </a:rPr>
              <a:t>eg</a:t>
            </a:r>
            <a:r>
              <a:rPr lang="en-US" sz="2400" b="1" dirty="0" smtClean="0">
                <a:latin typeface="Calibri" pitchFamily="34" charset="0"/>
              </a:rPr>
              <a:t>. Dust</a:t>
            </a:r>
            <a:r>
              <a:rPr lang="en-US" sz="2400" b="1" dirty="0">
                <a:latin typeface="Calibri" pitchFamily="34" charset="0"/>
              </a:rPr>
              <a:t>, soot and other tiny bits of solid materials that are released into and move around in the air. </a:t>
            </a:r>
            <a:endParaRPr lang="en-US" sz="2400" b="1" dirty="0" smtClean="0">
              <a:latin typeface="Calibri" pitchFamily="34" charset="0"/>
            </a:endParaRPr>
          </a:p>
          <a:p>
            <a:pPr algn="just"/>
            <a:endParaRPr lang="en-US" sz="2400" b="1" dirty="0" smtClean="0">
              <a:latin typeface="Calibri" pitchFamily="34" charset="0"/>
            </a:endParaRPr>
          </a:p>
          <a:p>
            <a:pPr algn="just">
              <a:buFont typeface="Wingdings" pitchFamily="2" charset="2"/>
              <a:buChar char="Ø"/>
            </a:pPr>
            <a:r>
              <a:rPr lang="en-US" sz="2400" b="1" dirty="0" smtClean="0">
                <a:latin typeface="Calibri" pitchFamily="34" charset="0"/>
              </a:rPr>
              <a:t>Particulate </a:t>
            </a:r>
            <a:r>
              <a:rPr lang="en-US" sz="2400" b="1" dirty="0">
                <a:latin typeface="Calibri" pitchFamily="34" charset="0"/>
              </a:rPr>
              <a:t>pollution can cause eye, nose, and throat irritation and other health problems.</a:t>
            </a:r>
            <a:endParaRPr lang="en-US" sz="2400" dirty="0">
              <a:latin typeface="Calibri" pitchFamily="34" charset="0"/>
            </a:endParaRPr>
          </a:p>
          <a:p>
            <a:pPr algn="just"/>
            <a:r>
              <a:rPr lang="en-US" sz="2400" dirty="0">
                <a:latin typeface="Calibri" pitchFamily="34" charset="0"/>
              </a:rPr>
              <a:t>(</a:t>
            </a:r>
            <a:r>
              <a:rPr lang="en-US" sz="2400" b="1" dirty="0">
                <a:latin typeface="Calibri" pitchFamily="34" charset="0"/>
              </a:rPr>
              <a:t>24-hour average concentration -150 micrograms per cubic meter </a:t>
            </a:r>
            <a:r>
              <a:rPr lang="en-US" sz="2400" dirty="0">
                <a:latin typeface="Calibri" pitchFamily="34" charset="0"/>
              </a:rPr>
              <a:t>)	</a:t>
            </a:r>
          </a:p>
          <a:p>
            <a:pPr algn="just">
              <a:buFont typeface="Wingdings" pitchFamily="2" charset="2"/>
              <a:buChar char="ü"/>
            </a:pPr>
            <a:r>
              <a:rPr lang="en-US" sz="2400" b="1" dirty="0">
                <a:solidFill>
                  <a:srgbClr val="C00000"/>
                </a:solidFill>
                <a:latin typeface="Calibri" pitchFamily="34" charset="0"/>
              </a:rPr>
              <a:t>Particulate matter (PM2.5)</a:t>
            </a:r>
            <a:r>
              <a:rPr lang="en-US" sz="2400" b="1" dirty="0">
                <a:latin typeface="Calibri" pitchFamily="34" charset="0"/>
              </a:rPr>
              <a:t> -- Includes tiny particles with an aerodynamic diameter less than or equal to a nominal 2.5 microns. This fraction of particulate matter penetrates most deeply into the lungs.</a:t>
            </a:r>
          </a:p>
          <a:p>
            <a:pPr algn="just"/>
            <a:r>
              <a:rPr lang="en-US" sz="2400" dirty="0">
                <a:latin typeface="Calibri" pitchFamily="34" charset="0"/>
              </a:rPr>
              <a:t>(</a:t>
            </a:r>
            <a:r>
              <a:rPr lang="en-US" sz="2400" b="1" dirty="0">
                <a:latin typeface="Calibri" pitchFamily="34" charset="0"/>
              </a:rPr>
              <a:t>24-hour average concentration-35 micrograms per cubic meter</a:t>
            </a:r>
            <a:r>
              <a:rPr lang="en-US" sz="2400" dirty="0">
                <a:latin typeface="Calibri" pitchFamily="34"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914400" y="0"/>
            <a:ext cx="8229600" cy="8956298"/>
          </a:xfrm>
          <a:prstGeom prst="rect">
            <a:avLst/>
          </a:prstGeom>
          <a:noFill/>
          <a:ln w="9525">
            <a:noFill/>
            <a:miter lim="800000"/>
            <a:headEnd/>
            <a:tailEnd/>
          </a:ln>
        </p:spPr>
        <p:txBody>
          <a:bodyPr wrap="square">
            <a:spAutoFit/>
          </a:bodyPr>
          <a:lstStyle/>
          <a:p>
            <a:pPr algn="just">
              <a:buFont typeface="Arial" charset="0"/>
              <a:buChar char="•"/>
            </a:pPr>
            <a:r>
              <a:rPr lang="en-US" sz="2400" b="1" dirty="0">
                <a:solidFill>
                  <a:srgbClr val="0070C0"/>
                </a:solidFill>
                <a:latin typeface="Calibri" pitchFamily="34" charset="0"/>
                <a:cs typeface="Arial" charset="0"/>
              </a:rPr>
              <a:t>Toxic air pollutants get into the body mainly through breathing. They can also be ingested or absorbed through the skin.</a:t>
            </a:r>
          </a:p>
          <a:p>
            <a:pPr algn="just">
              <a:buFont typeface="Arial" charset="0"/>
              <a:buChar char="•"/>
            </a:pPr>
            <a:r>
              <a:rPr lang="en-US" sz="2400" b="1" dirty="0" smtClean="0">
                <a:latin typeface="Calibri" pitchFamily="34" charset="0"/>
                <a:cs typeface="Arial" charset="0"/>
              </a:rPr>
              <a:t>Once </a:t>
            </a:r>
            <a:r>
              <a:rPr lang="en-US" sz="2400" b="1" dirty="0">
                <a:latin typeface="Calibri" pitchFamily="34" charset="0"/>
                <a:cs typeface="Arial" charset="0"/>
              </a:rPr>
              <a:t>a pollutant enters the body it can stay in the lungs (like asbestos), be exhaled, or move into the blood from the lungs (like the oxygen we breathe) or from the digestive system or skin. In the blood it is carried to all parts of the body. </a:t>
            </a:r>
          </a:p>
          <a:p>
            <a:pPr algn="just">
              <a:buFont typeface="Arial" charset="0"/>
              <a:buChar char="•"/>
            </a:pPr>
            <a:endParaRPr lang="en-US" sz="2400" b="1" dirty="0">
              <a:latin typeface="Calibri" pitchFamily="34" charset="0"/>
              <a:cs typeface="Arial" charset="0"/>
            </a:endParaRPr>
          </a:p>
          <a:p>
            <a:pPr algn="just">
              <a:buFont typeface="Arial" charset="0"/>
              <a:buChar char="•"/>
            </a:pPr>
            <a:r>
              <a:rPr lang="en-US" sz="2400" b="1" dirty="0">
                <a:latin typeface="Calibri" pitchFamily="34" charset="0"/>
                <a:cs typeface="Arial" charset="0"/>
              </a:rPr>
              <a:t>As it moves around the body, a pollutant can undergo chemical changes, especially as it passes through the liver, becoming less, or more, toxic.</a:t>
            </a:r>
          </a:p>
          <a:p>
            <a:pPr algn="just">
              <a:buFont typeface="Arial" charset="0"/>
              <a:buChar char="•"/>
            </a:pPr>
            <a:endParaRPr lang="en-US" sz="2400" b="1" dirty="0">
              <a:latin typeface="Calibri" pitchFamily="34" charset="0"/>
              <a:cs typeface="Arial" charset="0"/>
            </a:endParaRPr>
          </a:p>
          <a:p>
            <a:pPr algn="just">
              <a:buFont typeface="Arial" charset="0"/>
              <a:buChar char="•"/>
            </a:pPr>
            <a:r>
              <a:rPr lang="en-US" sz="2400" b="1" dirty="0">
                <a:solidFill>
                  <a:srgbClr val="002060"/>
                </a:solidFill>
                <a:latin typeface="Calibri" pitchFamily="34" charset="0"/>
              </a:rPr>
              <a:t>At certain levels, toxic air pollutants can cause human health effects ranging from nausea and difficulty in breathing to cancer. </a:t>
            </a:r>
          </a:p>
          <a:p>
            <a:pPr algn="just">
              <a:buFont typeface="Arial" charset="0"/>
              <a:buChar char="•"/>
            </a:pPr>
            <a:r>
              <a:rPr lang="en-US" sz="2400" b="1" dirty="0" smtClean="0">
                <a:solidFill>
                  <a:srgbClr val="7030A0"/>
                </a:solidFill>
                <a:latin typeface="Calibri" pitchFamily="34" charset="0"/>
              </a:rPr>
              <a:t>Health </a:t>
            </a:r>
            <a:r>
              <a:rPr lang="en-US" sz="2400" b="1" dirty="0">
                <a:solidFill>
                  <a:srgbClr val="7030A0"/>
                </a:solidFill>
                <a:latin typeface="Calibri" pitchFamily="34" charset="0"/>
              </a:rPr>
              <a:t>effects can also include birth defects, serious development delays in children, and reduced immunity to disease in adults and children.</a:t>
            </a:r>
          </a:p>
          <a:p>
            <a:pPr algn="just">
              <a:buFont typeface="Arial" charset="0"/>
              <a:buChar char="•"/>
            </a:pPr>
            <a:endParaRPr lang="en-US" sz="2400" dirty="0">
              <a:latin typeface="Calibri" pitchFamily="34" charset="0"/>
              <a:cs typeface="Arial" charset="0"/>
            </a:endParaRPr>
          </a:p>
          <a:p>
            <a:pPr algn="just">
              <a:buFont typeface="Arial" charset="0"/>
              <a:buChar char="•"/>
            </a:pPr>
            <a:endParaRPr lang="en-US" sz="2400" dirty="0">
              <a:latin typeface="Calibri" pitchFamily="34" charset="0"/>
              <a:cs typeface="Arial" charset="0"/>
            </a:endParaRPr>
          </a:p>
          <a:p>
            <a:pPr algn="just">
              <a:buFont typeface="Arial" charset="0"/>
              <a:buChar char="•"/>
            </a:pPr>
            <a:endParaRPr lang="en-US" sz="2400" dirty="0">
              <a:latin typeface="Calibri" pitchFamily="34" charset="0"/>
              <a:cs typeface="Arial" charset="0"/>
            </a:endParaRPr>
          </a:p>
          <a:p>
            <a:pPr algn="just">
              <a:buFont typeface="Arial" charset="0"/>
              <a:buChar char="•"/>
            </a:pPr>
            <a:endParaRPr lang="en-US" sz="2400" dirty="0">
              <a:latin typeface="Calibri" pitchFamily="34" charset="0"/>
              <a:cs typeface="Arial" charset="0"/>
            </a:endParaRPr>
          </a:p>
          <a:p>
            <a:pPr algn="just">
              <a:buFont typeface="Arial" charset="0"/>
              <a:buChar char="•"/>
            </a:pPr>
            <a:endParaRPr lang="en-US" sz="2400" dirty="0">
              <a:latin typeface="Calibri" pitchFamily="34" charset="0"/>
              <a:cs typeface="Arial" charset="0"/>
            </a:endParaRPr>
          </a:p>
          <a:p>
            <a:pPr algn="just">
              <a:buFont typeface="Arial" charset="0"/>
              <a:buChar char="•"/>
            </a:pPr>
            <a:endParaRPr lang="en-US" sz="2400" dirty="0">
              <a:latin typeface="Calibri" pitchFamily="34" charset="0"/>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435608" y="0"/>
            <a:ext cx="7498080" cy="990600"/>
          </a:xfrm>
        </p:spPr>
        <p:txBody>
          <a:bodyPr/>
          <a:lstStyle/>
          <a:p>
            <a:r>
              <a:rPr lang="en-US" dirty="0" smtClean="0">
                <a:solidFill>
                  <a:schemeClr val="accent3">
                    <a:lumMod val="75000"/>
                  </a:schemeClr>
                </a:solidFill>
              </a:rPr>
              <a:t>Air</a:t>
            </a:r>
            <a:r>
              <a:rPr lang="en-US" dirty="0" smtClean="0">
                <a:solidFill>
                  <a:srgbClr val="00B0F0"/>
                </a:solidFill>
              </a:rPr>
              <a:t> </a:t>
            </a:r>
            <a:r>
              <a:rPr lang="en-US" dirty="0" smtClean="0">
                <a:solidFill>
                  <a:schemeClr val="accent3">
                    <a:lumMod val="75000"/>
                  </a:schemeClr>
                </a:solidFill>
              </a:rPr>
              <a:t>Quality</a:t>
            </a:r>
            <a:r>
              <a:rPr lang="en-US" dirty="0" smtClean="0">
                <a:solidFill>
                  <a:srgbClr val="00B0F0"/>
                </a:solidFill>
              </a:rPr>
              <a:t> </a:t>
            </a:r>
            <a:r>
              <a:rPr lang="en-US" dirty="0" smtClean="0">
                <a:solidFill>
                  <a:schemeClr val="accent3">
                    <a:lumMod val="75000"/>
                  </a:schemeClr>
                </a:solidFill>
              </a:rPr>
              <a:t>Monitoring</a:t>
            </a:r>
          </a:p>
        </p:txBody>
      </p:sp>
      <p:sp>
        <p:nvSpPr>
          <p:cNvPr id="13315" name="Content Placeholder 2"/>
          <p:cNvSpPr>
            <a:spLocks noGrp="1"/>
          </p:cNvSpPr>
          <p:nvPr>
            <p:ph idx="1"/>
          </p:nvPr>
        </p:nvSpPr>
        <p:spPr>
          <a:xfrm>
            <a:off x="3962400" y="1600200"/>
            <a:ext cx="4724400" cy="5029200"/>
          </a:xfrm>
        </p:spPr>
        <p:txBody>
          <a:bodyPr>
            <a:normAutofit fontScale="92500"/>
          </a:bodyPr>
          <a:lstStyle/>
          <a:p>
            <a:pPr algn="just"/>
            <a:r>
              <a:rPr lang="en-US" sz="2200" dirty="0" smtClean="0"/>
              <a:t>Monitoring stations continuously monitor and collect information about the presence and level of atmospheric contaminants as well as the meteorological indices. </a:t>
            </a:r>
          </a:p>
          <a:p>
            <a:pPr algn="just"/>
            <a:r>
              <a:rPr lang="en-US" sz="2200" dirty="0" smtClean="0"/>
              <a:t>A typical monitoring station include sophisticated gaseous pollutant analyzers, particle collectors, and weather sensors that are continuously maintained and operated.</a:t>
            </a:r>
          </a:p>
          <a:p>
            <a:pPr algn="just"/>
            <a:r>
              <a:rPr lang="en-US" sz="2200" b="1" dirty="0" smtClean="0">
                <a:solidFill>
                  <a:schemeClr val="accent5">
                    <a:lumMod val="50000"/>
                  </a:schemeClr>
                </a:solidFill>
              </a:rPr>
              <a:t>In India, with the help of state pollution control boards, monitors air pollutants in industrial areas and selected stations..</a:t>
            </a:r>
          </a:p>
        </p:txBody>
      </p:sp>
      <p:pic>
        <p:nvPicPr>
          <p:cNvPr id="13316" name="Picture 2"/>
          <p:cNvPicPr>
            <a:picLocks noChangeAspect="1" noChangeArrowheads="1"/>
          </p:cNvPicPr>
          <p:nvPr/>
        </p:nvPicPr>
        <p:blipFill>
          <a:blip r:embed="rId2"/>
          <a:srcRect/>
          <a:stretch>
            <a:fillRect/>
          </a:stretch>
        </p:blipFill>
        <p:spPr bwMode="auto">
          <a:xfrm>
            <a:off x="1066800" y="1219200"/>
            <a:ext cx="2943225"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90600" y="0"/>
            <a:ext cx="7696200" cy="914400"/>
          </a:xfrm>
        </p:spPr>
        <p:txBody>
          <a:bodyPr/>
          <a:lstStyle/>
          <a:p>
            <a:r>
              <a:rPr lang="en-US" sz="3200" b="1" dirty="0" smtClean="0">
                <a:solidFill>
                  <a:srgbClr val="7030A0"/>
                </a:solidFill>
              </a:rPr>
              <a:t>Measures to check indoor pollution</a:t>
            </a:r>
          </a:p>
        </p:txBody>
      </p:sp>
      <p:sp>
        <p:nvSpPr>
          <p:cNvPr id="45059" name="Content Placeholder 2"/>
          <p:cNvSpPr>
            <a:spLocks noGrp="1"/>
          </p:cNvSpPr>
          <p:nvPr>
            <p:ph idx="1"/>
          </p:nvPr>
        </p:nvSpPr>
        <p:spPr>
          <a:xfrm>
            <a:off x="990600" y="762000"/>
            <a:ext cx="8153400" cy="5334000"/>
          </a:xfrm>
        </p:spPr>
        <p:txBody>
          <a:bodyPr>
            <a:normAutofit fontScale="92500"/>
          </a:bodyPr>
          <a:lstStyle/>
          <a:p>
            <a:r>
              <a:rPr lang="en-US" sz="2800" b="1" dirty="0" smtClean="0"/>
              <a:t>Using equipments like Air-washers, Bin vents, cartridge dust collectors .</a:t>
            </a:r>
          </a:p>
          <a:p>
            <a:r>
              <a:rPr lang="en-US" sz="2800" b="1" dirty="0" smtClean="0"/>
              <a:t>Growing Common indoor plants like  Spider plant, Bamboo palm, Peace lily, English Ivy.</a:t>
            </a:r>
          </a:p>
          <a:p>
            <a:r>
              <a:rPr lang="en-US" sz="2800" b="1" dirty="0" smtClean="0"/>
              <a:t>Smoking should be avoided.</a:t>
            </a:r>
          </a:p>
          <a:p>
            <a:r>
              <a:rPr lang="en-US" sz="2800" b="1" dirty="0" smtClean="0"/>
              <a:t>Dry cleaned clothes should be aerated outside the house.</a:t>
            </a:r>
          </a:p>
          <a:p>
            <a:r>
              <a:rPr lang="en-US" sz="2800" b="1" dirty="0" smtClean="0"/>
              <a:t>Pads and water in desert cooler should be changed well before they get contaminated with fungi or other microorganisms.</a:t>
            </a:r>
          </a:p>
          <a:p>
            <a:r>
              <a:rPr lang="en-US" sz="2800" b="1" dirty="0" err="1" smtClean="0"/>
              <a:t>Boracic</a:t>
            </a:r>
            <a:r>
              <a:rPr lang="en-US" sz="2800" b="1" dirty="0" smtClean="0"/>
              <a:t> powder (Boric acid</a:t>
            </a:r>
            <a:r>
              <a:rPr lang="en-US" sz="2800" dirty="0" smtClean="0"/>
              <a:t>, also called </a:t>
            </a:r>
            <a:r>
              <a:rPr lang="en-US" sz="2800" b="1" dirty="0" smtClean="0"/>
              <a:t>hydrogen borate</a:t>
            </a:r>
            <a:r>
              <a:rPr lang="en-US" sz="2800" dirty="0" smtClean="0"/>
              <a:t>, </a:t>
            </a:r>
            <a:r>
              <a:rPr lang="en-US" sz="2800" b="1" dirty="0" err="1" smtClean="0"/>
              <a:t>boracic</a:t>
            </a:r>
            <a:r>
              <a:rPr lang="en-US" sz="2800" b="1" dirty="0" smtClean="0"/>
              <a:t> acid) can be used on </a:t>
            </a:r>
            <a:r>
              <a:rPr lang="en-US" sz="2800" b="1" dirty="0" err="1" smtClean="0"/>
              <a:t>coakroaches</a:t>
            </a:r>
            <a:r>
              <a:rPr lang="en-US" sz="2800" b="1" dirty="0" smtClean="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602502"/>
          </a:xfrm>
        </p:spPr>
        <p:txBody>
          <a:bodyPr/>
          <a:lstStyle/>
          <a:p>
            <a:r>
              <a:rPr lang="en-US" b="1" u="sng" dirty="0" smtClean="0">
                <a:latin typeface="Arial" pitchFamily="34" charset="0"/>
                <a:cs typeface="Arial" pitchFamily="34" charset="0"/>
              </a:rPr>
              <a:t>THERMAL POLLUTION - CAUSES AND IMPACTS</a:t>
            </a:r>
            <a:endParaRPr lang="en-US" b="1" u="sng" dirty="0">
              <a:latin typeface="Arial" pitchFamily="34" charset="0"/>
              <a:cs typeface="Arial" pitchFamily="34" charset="0"/>
            </a:endParaRPr>
          </a:p>
        </p:txBody>
      </p:sp>
      <p:pic>
        <p:nvPicPr>
          <p:cNvPr id="13314" name="Picture 2" descr="http://image.tutorvista.com/content/feed/u303/Thermal_Pollution.pdf.jpg"/>
          <p:cNvPicPr>
            <a:picLocks noChangeAspect="1" noChangeArrowheads="1"/>
          </p:cNvPicPr>
          <p:nvPr/>
        </p:nvPicPr>
        <p:blipFill>
          <a:blip r:embed="rId2"/>
          <a:srcRect/>
          <a:stretch>
            <a:fillRect/>
          </a:stretch>
        </p:blipFill>
        <p:spPr bwMode="auto">
          <a:xfrm>
            <a:off x="5181600" y="3943350"/>
            <a:ext cx="3886200" cy="2914650"/>
          </a:xfrm>
          <a:prstGeom prst="rect">
            <a:avLst/>
          </a:prstGeom>
          <a:noFill/>
        </p:spPr>
      </p:pic>
      <p:pic>
        <p:nvPicPr>
          <p:cNvPr id="13316" name="Picture 4" descr="http://thermalpollutioneffect.weebly.com/uploads/1/4/4/5/14456614/7320733.jpg?356"/>
          <p:cNvPicPr>
            <a:picLocks noChangeAspect="1" noChangeArrowheads="1"/>
          </p:cNvPicPr>
          <p:nvPr/>
        </p:nvPicPr>
        <p:blipFill>
          <a:blip r:embed="rId3"/>
          <a:srcRect/>
          <a:stretch>
            <a:fillRect/>
          </a:stretch>
        </p:blipFill>
        <p:spPr bwMode="auto">
          <a:xfrm>
            <a:off x="0" y="0"/>
            <a:ext cx="3735737" cy="2476501"/>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498080" cy="3657600"/>
          </a:xfrm>
        </p:spPr>
        <p:txBody>
          <a:bodyPr>
            <a:normAutofit/>
          </a:bodyPr>
          <a:lstStyle/>
          <a:p>
            <a:r>
              <a:rPr lang="en-US" dirty="0" smtClean="0"/>
              <a:t>Thermal pollution may be defined as:</a:t>
            </a:r>
          </a:p>
          <a:p>
            <a:pPr marL="596646" indent="-514350" algn="just">
              <a:buFont typeface="Wingdings" pitchFamily="2" charset="2"/>
              <a:buChar char="ü"/>
            </a:pPr>
            <a:r>
              <a:rPr lang="en-US" dirty="0" smtClean="0"/>
              <a:t>Addition of excess of undesirable heat to water that makes it harmful to man, animal or aquatic life or otherwise causes significant departures from the normal activities of aquatic communities in water</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696200" cy="762000"/>
          </a:xfrm>
        </p:spPr>
        <p:style>
          <a:lnRef idx="3">
            <a:schemeClr val="lt1"/>
          </a:lnRef>
          <a:fillRef idx="1">
            <a:schemeClr val="accent5"/>
          </a:fillRef>
          <a:effectRef idx="1">
            <a:schemeClr val="accent5"/>
          </a:effectRef>
          <a:fontRef idx="minor">
            <a:schemeClr val="lt1"/>
          </a:fontRef>
        </p:style>
        <p:txBody>
          <a:bodyPr/>
          <a:lstStyle/>
          <a:p>
            <a:pPr algn="ctr"/>
            <a:r>
              <a:rPr lang="en-US" dirty="0" smtClean="0"/>
              <a:t>Sources of Thermal Pollution</a:t>
            </a:r>
            <a:endParaRPr lang="en-US" dirty="0"/>
          </a:p>
        </p:txBody>
      </p:sp>
      <p:sp>
        <p:nvSpPr>
          <p:cNvPr id="3" name="Content Placeholder 2"/>
          <p:cNvSpPr>
            <a:spLocks noGrp="1"/>
          </p:cNvSpPr>
          <p:nvPr>
            <p:ph idx="1"/>
          </p:nvPr>
        </p:nvSpPr>
        <p:spPr>
          <a:xfrm>
            <a:off x="1066800" y="1752600"/>
            <a:ext cx="7620000" cy="2965704"/>
          </a:xfrm>
        </p:spPr>
        <p:txBody>
          <a:bodyPr>
            <a:normAutofit fontScale="85000" lnSpcReduction="10000"/>
          </a:bodyPr>
          <a:lstStyle/>
          <a:p>
            <a:r>
              <a:rPr lang="en-US" dirty="0" smtClean="0"/>
              <a:t>The sources of Thermal pollution mainly include:</a:t>
            </a:r>
          </a:p>
          <a:p>
            <a:pPr marL="596646" indent="-514350">
              <a:buFont typeface="+mj-lt"/>
              <a:buAutoNum type="arabicPeriod"/>
            </a:pPr>
            <a:r>
              <a:rPr lang="en-US" dirty="0" smtClean="0"/>
              <a:t>Nuclear Power Plants</a:t>
            </a:r>
          </a:p>
          <a:p>
            <a:pPr marL="596646" indent="-514350">
              <a:buFont typeface="+mj-lt"/>
              <a:buAutoNum type="arabicPeriod"/>
            </a:pPr>
            <a:r>
              <a:rPr lang="en-US" dirty="0" smtClean="0"/>
              <a:t>Coal fired Power Plants</a:t>
            </a:r>
          </a:p>
          <a:p>
            <a:pPr marL="596646" indent="-514350">
              <a:buFont typeface="+mj-lt"/>
              <a:buAutoNum type="arabicPeriod"/>
            </a:pPr>
            <a:r>
              <a:rPr lang="en-US" dirty="0" smtClean="0"/>
              <a:t>Industrial effluents</a:t>
            </a:r>
          </a:p>
          <a:p>
            <a:pPr marL="596646" indent="-514350">
              <a:buFont typeface="+mj-lt"/>
              <a:buAutoNum type="arabicPeriod"/>
            </a:pPr>
            <a:r>
              <a:rPr lang="en-US" dirty="0" smtClean="0"/>
              <a:t>Domestic sewage</a:t>
            </a:r>
          </a:p>
          <a:p>
            <a:pPr marL="596646" indent="-514350">
              <a:buFont typeface="+mj-lt"/>
              <a:buAutoNum type="arabicPeriod"/>
            </a:pPr>
            <a:r>
              <a:rPr lang="en-US" dirty="0" smtClean="0"/>
              <a:t>Hydro-electric power</a:t>
            </a:r>
          </a:p>
          <a:p>
            <a:pPr marL="596646"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lstStyle/>
          <a:p>
            <a:pPr marL="596646" indent="-514350">
              <a:buFont typeface="+mj-lt"/>
              <a:buAutoNum type="arabicPeriod"/>
            </a:pPr>
            <a:r>
              <a:rPr lang="en-US" u="sng" dirty="0" smtClean="0"/>
              <a:t>Nuclear Power Plants</a:t>
            </a:r>
          </a:p>
          <a:p>
            <a:pPr marL="596646" indent="-514350" algn="just">
              <a:buFont typeface="Wingdings" pitchFamily="2" charset="2"/>
              <a:buChar char="ü"/>
            </a:pPr>
            <a:r>
              <a:rPr lang="en-US" dirty="0" smtClean="0"/>
              <a:t>Emissions from nuclear reactors and processing installations are responsible for increasing the temperature of water bodies.</a:t>
            </a:r>
          </a:p>
          <a:p>
            <a:pPr marL="596646" indent="-514350" algn="just">
              <a:buFont typeface="Wingdings" pitchFamily="2" charset="2"/>
              <a:buChar char="ü"/>
            </a:pPr>
            <a:r>
              <a:rPr lang="en-US" dirty="0" smtClean="0"/>
              <a:t>The operation of power reactors and nuclear fuel processing units constitute the major contributor of heat in the aquatic environment. </a:t>
            </a:r>
          </a:p>
          <a:p>
            <a:pPr marL="596646" indent="-514350" algn="just">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543800" cy="5715000"/>
          </a:xfrm>
        </p:spPr>
        <p:txBody>
          <a:bodyPr/>
          <a:lstStyle/>
          <a:p>
            <a:pPr algn="just">
              <a:buFont typeface="Wingdings" pitchFamily="2" charset="2"/>
              <a:buChar char="ü"/>
            </a:pPr>
            <a:r>
              <a:rPr lang="en-US" dirty="0" smtClean="0"/>
              <a:t>The liquid radioactive water consists of H-3,  C-14, Fe-59 and Co-60 along with corrosion products.</a:t>
            </a:r>
          </a:p>
          <a:p>
            <a:pPr algn="just">
              <a:buFont typeface="Wingdings" pitchFamily="2" charset="2"/>
              <a:buChar char="ü"/>
            </a:pPr>
            <a:r>
              <a:rPr lang="en-US" dirty="0" smtClean="0"/>
              <a:t>In addition, accidental leakage of radiation from nuclear reactors in water raises the temperature of surrounding aquatic system.</a:t>
            </a:r>
          </a:p>
          <a:p>
            <a:pPr algn="just">
              <a:buFont typeface="Wingdings" pitchFamily="2" charset="2"/>
              <a:buChar char="ü"/>
            </a:pPr>
            <a:r>
              <a:rPr lang="en-US" dirty="0" smtClean="0"/>
              <a:t>Heated effluents from power plants are discharged at 10º C higher than the coolant receiving waters and severely affected the aquatic flora and fauna.</a:t>
            </a:r>
          </a:p>
          <a:p>
            <a:pPr>
              <a:buFont typeface="Wingdings" pitchFamily="2" charset="2"/>
              <a:buChar char="ü"/>
            </a:pPr>
            <a:endParaRPr lang="en-US" dirty="0" smtClean="0"/>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98080" cy="1143000"/>
          </a:xfrm>
        </p:spPr>
        <p:txBody>
          <a:bodyPr>
            <a:normAutofit fontScale="90000"/>
          </a:bodyPr>
          <a:lstStyle/>
          <a:p>
            <a:r>
              <a:rPr lang="en-US" sz="4000" dirty="0" smtClean="0">
                <a:solidFill>
                  <a:schemeClr val="accent5"/>
                </a:solidFill>
              </a:rPr>
              <a:t/>
            </a:r>
            <a:br>
              <a:rPr lang="en-US" sz="4000" dirty="0" smtClean="0">
                <a:solidFill>
                  <a:schemeClr val="accent5"/>
                </a:solidFill>
              </a:rPr>
            </a:br>
            <a:r>
              <a:rPr lang="en-US" sz="4000" dirty="0" smtClean="0">
                <a:solidFill>
                  <a:schemeClr val="accent5"/>
                </a:solidFill>
              </a:rPr>
              <a:t>How many types of pollution affect the environment? </a:t>
            </a:r>
            <a:r>
              <a:rPr lang="en-US" dirty="0" smtClean="0">
                <a:solidFill>
                  <a:schemeClr val="accent5"/>
                </a:solidFill>
              </a:rPr>
              <a:t/>
            </a:r>
            <a:br>
              <a:rPr lang="en-US" dirty="0" smtClean="0">
                <a:solidFill>
                  <a:schemeClr val="accent5"/>
                </a:solidFill>
              </a:rPr>
            </a:br>
            <a:endParaRPr lang="en-US" dirty="0"/>
          </a:p>
        </p:txBody>
      </p:sp>
      <p:sp>
        <p:nvSpPr>
          <p:cNvPr id="3" name="Content Placeholder 2"/>
          <p:cNvSpPr>
            <a:spLocks noGrp="1"/>
          </p:cNvSpPr>
          <p:nvPr>
            <p:ph idx="1"/>
          </p:nvPr>
        </p:nvSpPr>
        <p:spPr>
          <a:xfrm>
            <a:off x="1143000" y="1447800"/>
            <a:ext cx="7543800" cy="5181600"/>
          </a:xfrm>
        </p:spPr>
        <p:txBody>
          <a:bodyPr>
            <a:normAutofit lnSpcReduction="10000"/>
          </a:bodyPr>
          <a:lstStyle/>
          <a:p>
            <a:pPr>
              <a:buNone/>
            </a:pPr>
            <a:r>
              <a:rPr lang="en-US" dirty="0" smtClean="0">
                <a:solidFill>
                  <a:srgbClr val="FF0000"/>
                </a:solidFill>
              </a:rPr>
              <a:t>There are 2 different types of pollution</a:t>
            </a:r>
          </a:p>
          <a:p>
            <a:r>
              <a:rPr lang="en-US" dirty="0" smtClean="0"/>
              <a:t>•Point Source Pollution</a:t>
            </a:r>
          </a:p>
          <a:p>
            <a:r>
              <a:rPr lang="en-US" dirty="0" smtClean="0"/>
              <a:t>•Non-point Source Pollution</a:t>
            </a:r>
          </a:p>
          <a:p>
            <a:r>
              <a:rPr lang="en-US" u="sng" dirty="0" smtClean="0">
                <a:solidFill>
                  <a:schemeClr val="accent2"/>
                </a:solidFill>
              </a:rPr>
              <a:t>Point Source Pollution:</a:t>
            </a:r>
          </a:p>
          <a:p>
            <a:pPr algn="just"/>
            <a:r>
              <a:rPr lang="en-US" dirty="0" smtClean="0"/>
              <a:t>Pollution caused from a stationary location or fixed facility where pollutants are discharged; any single identifiable source of pollution. </a:t>
            </a:r>
          </a:p>
          <a:p>
            <a:pPr algn="just"/>
            <a:r>
              <a:rPr lang="en-US" dirty="0" err="1" smtClean="0"/>
              <a:t>Eg</a:t>
            </a:r>
            <a:r>
              <a:rPr lang="en-US" dirty="0" smtClean="0"/>
              <a:t>. Chemicals coming out of pipes,</a:t>
            </a:r>
          </a:p>
          <a:p>
            <a:pPr algn="just">
              <a:buNone/>
            </a:pPr>
            <a:r>
              <a:rPr lang="en-US" dirty="0" smtClean="0"/>
              <a:t>  Oil Spill from Ship, Smoke from a factory.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315200" cy="5791200"/>
          </a:xfrm>
        </p:spPr>
        <p:txBody>
          <a:bodyPr>
            <a:normAutofit/>
          </a:bodyPr>
          <a:lstStyle/>
          <a:p>
            <a:pPr>
              <a:buNone/>
            </a:pPr>
            <a:r>
              <a:rPr lang="en-US" dirty="0" smtClean="0"/>
              <a:t>2. </a:t>
            </a:r>
            <a:r>
              <a:rPr lang="en-US" u="sng" dirty="0" smtClean="0"/>
              <a:t>Coal fired power plants</a:t>
            </a:r>
          </a:p>
          <a:p>
            <a:pPr algn="just">
              <a:buFont typeface="Wingdings" pitchFamily="2" charset="2"/>
              <a:buChar char="ü"/>
            </a:pPr>
            <a:r>
              <a:rPr lang="en-US" dirty="0" smtClean="0"/>
              <a:t>These are the major source of thermal pollutants.</a:t>
            </a:r>
          </a:p>
          <a:p>
            <a:pPr algn="just">
              <a:buFont typeface="Wingdings" pitchFamily="2" charset="2"/>
              <a:buChar char="ü"/>
            </a:pPr>
            <a:r>
              <a:rPr lang="en-US" dirty="0" smtClean="0"/>
              <a:t>Their condenser coils are cooled with water from nearby lake or river and discharge the hot water back to the stream increasing the temperature of nearby water to about 15º C. </a:t>
            </a:r>
          </a:p>
          <a:p>
            <a:pPr algn="just">
              <a:buFont typeface="Wingdings" pitchFamily="2" charset="2"/>
              <a:buChar char="ü"/>
            </a:pPr>
            <a:r>
              <a:rPr lang="en-US" dirty="0" smtClean="0"/>
              <a:t>The heated effluents decrease the DO content of water resulting in the killing of fish and other marine organisms.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467600" cy="5715000"/>
          </a:xfrm>
        </p:spPr>
        <p:txBody>
          <a:bodyPr/>
          <a:lstStyle/>
          <a:p>
            <a:pPr algn="just">
              <a:buNone/>
            </a:pPr>
            <a:r>
              <a:rPr lang="en-US" dirty="0" smtClean="0"/>
              <a:t>3. </a:t>
            </a:r>
            <a:r>
              <a:rPr lang="en-US" u="sng" dirty="0" smtClean="0"/>
              <a:t>Industrial Effluents</a:t>
            </a:r>
          </a:p>
          <a:p>
            <a:pPr algn="just">
              <a:buFont typeface="Wingdings" pitchFamily="2" charset="2"/>
              <a:buChar char="ü"/>
            </a:pPr>
            <a:r>
              <a:rPr lang="en-US" dirty="0" smtClean="0"/>
              <a:t>The industries like textile, paper and pulp as well as sugar release heat in water.</a:t>
            </a:r>
          </a:p>
          <a:p>
            <a:pPr algn="just">
              <a:buNone/>
            </a:pPr>
            <a:endParaRPr lang="en-US" dirty="0" smtClean="0"/>
          </a:p>
          <a:p>
            <a:pPr algn="just">
              <a:buFont typeface="Wingdings" pitchFamily="2" charset="2"/>
              <a:buChar char="ü"/>
            </a:pPr>
            <a:r>
              <a:rPr lang="en-US" dirty="0" smtClean="0"/>
              <a:t>The discharged water from steam-electric power industry using turbo generators, will have higher temperature ranging from 6ºC to 9ºC than the receiving water.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7696200" cy="5791200"/>
          </a:xfrm>
        </p:spPr>
        <p:txBody>
          <a:bodyPr/>
          <a:lstStyle/>
          <a:p>
            <a:pPr algn="just">
              <a:buNone/>
            </a:pPr>
            <a:r>
              <a:rPr lang="en-US" dirty="0" smtClean="0"/>
              <a:t>4.</a:t>
            </a:r>
            <a:r>
              <a:rPr lang="en-US" u="sng" dirty="0" smtClean="0"/>
              <a:t>Domestic Sewage</a:t>
            </a:r>
            <a:endParaRPr lang="en-US" dirty="0" smtClean="0"/>
          </a:p>
          <a:p>
            <a:pPr algn="just">
              <a:buFont typeface="Wingdings" pitchFamily="2" charset="2"/>
              <a:buChar char="ü"/>
            </a:pPr>
            <a:r>
              <a:rPr lang="en-US" dirty="0" smtClean="0"/>
              <a:t>Domestic sewage is commonly discharged into rivers, lakes, canals or streams with or with out waste treatment.</a:t>
            </a:r>
          </a:p>
          <a:p>
            <a:pPr algn="just">
              <a:buFont typeface="Wingdings" pitchFamily="2" charset="2"/>
              <a:buChar char="ü"/>
            </a:pPr>
            <a:r>
              <a:rPr lang="en-US" dirty="0" smtClean="0"/>
              <a:t>The municipal sewage has a higher temperature than the receiving water.</a:t>
            </a:r>
          </a:p>
          <a:p>
            <a:pPr algn="just">
              <a:buFont typeface="Wingdings" pitchFamily="2" charset="2"/>
              <a:buChar char="ü"/>
            </a:pPr>
            <a:r>
              <a:rPr lang="en-US" dirty="0" smtClean="0"/>
              <a:t>The discharged sewage not only raises the stream temperature to a measurable extent, but also creates numerous deleterious effects on aquatic biota.</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153400" cy="5715000"/>
          </a:xfrm>
        </p:spPr>
        <p:txBody>
          <a:bodyPr/>
          <a:lstStyle/>
          <a:p>
            <a:pPr marL="596646" indent="-514350" algn="just">
              <a:buFont typeface="Wingdings" pitchFamily="2" charset="2"/>
              <a:buChar char="ü"/>
            </a:pPr>
            <a:r>
              <a:rPr lang="en-US" dirty="0" smtClean="0"/>
              <a:t>With the increase in temperature of the receiving water, the DO content decreases and the demand of oxygen increases .</a:t>
            </a:r>
          </a:p>
          <a:p>
            <a:pPr marL="596646" indent="-514350" algn="just">
              <a:buFont typeface="Wingdings" pitchFamily="2" charset="2"/>
              <a:buChar char="ü"/>
            </a:pPr>
            <a:r>
              <a:rPr lang="en-US" dirty="0" smtClean="0"/>
              <a:t>Hence, the anaerobic conditions will set up resulting in the release of foul and offensive gases in water.</a:t>
            </a:r>
          </a:p>
          <a:p>
            <a:pPr marL="596646" indent="-514350" algn="just">
              <a:buFont typeface="Wingdings" pitchFamily="2" charset="2"/>
              <a:buChar char="ü"/>
            </a:pPr>
            <a:r>
              <a:rPr lang="en-US" dirty="0" smtClean="0"/>
              <a:t>The marine organisms which depend on the dissolved oxygen of the surface water will die out.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533400"/>
            <a:ext cx="7239000" cy="5562600"/>
          </a:xfrm>
        </p:spPr>
        <p:txBody>
          <a:bodyPr/>
          <a:lstStyle/>
          <a:p>
            <a:pPr>
              <a:buNone/>
            </a:pPr>
            <a:r>
              <a:rPr lang="en-US" dirty="0" smtClean="0"/>
              <a:t>5.</a:t>
            </a:r>
            <a:r>
              <a:rPr lang="en-US" u="sng" dirty="0" smtClean="0"/>
              <a:t>Hydro- electric power</a:t>
            </a:r>
          </a:p>
          <a:p>
            <a:pPr>
              <a:buFont typeface="Wingdings" pitchFamily="2" charset="2"/>
              <a:buChar char="ü"/>
            </a:pPr>
            <a:r>
              <a:rPr lang="en-US" dirty="0" smtClean="0"/>
              <a:t>Generation of hydro electric power, sometimes results in negative thermal loading in water systems. </a:t>
            </a:r>
          </a:p>
          <a:p>
            <a:pPr>
              <a:buFont typeface="Wingdings" pitchFamily="2" charset="2"/>
              <a:buChar char="ü"/>
            </a:pPr>
            <a:r>
              <a:rPr lang="en-US" dirty="0" smtClean="0"/>
              <a:t>Apart from electrical power industries, various factories with cooling requirement contribute to thermal loading.</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239000" cy="990600"/>
          </a:xfrm>
        </p:spPr>
        <p:style>
          <a:lnRef idx="3">
            <a:schemeClr val="lt1"/>
          </a:lnRef>
          <a:fillRef idx="1">
            <a:schemeClr val="accent5"/>
          </a:fillRef>
          <a:effectRef idx="1">
            <a:schemeClr val="accent5"/>
          </a:effectRef>
          <a:fontRef idx="minor">
            <a:schemeClr val="lt1"/>
          </a:fontRef>
        </p:style>
        <p:txBody>
          <a:bodyPr>
            <a:normAutofit/>
          </a:bodyPr>
          <a:lstStyle/>
          <a:p>
            <a:pPr algn="ctr"/>
            <a:r>
              <a:rPr lang="en-US" dirty="0" smtClean="0"/>
              <a:t>Impacts of Thermal Pollution</a:t>
            </a:r>
            <a:endParaRPr lang="en-US" dirty="0"/>
          </a:p>
        </p:txBody>
      </p:sp>
      <p:sp>
        <p:nvSpPr>
          <p:cNvPr id="3" name="Content Placeholder 2"/>
          <p:cNvSpPr>
            <a:spLocks noGrp="1"/>
          </p:cNvSpPr>
          <p:nvPr>
            <p:ph idx="1"/>
          </p:nvPr>
        </p:nvSpPr>
        <p:spPr>
          <a:xfrm>
            <a:off x="1066800" y="1219200"/>
            <a:ext cx="7620000" cy="5029200"/>
          </a:xfrm>
        </p:spPr>
        <p:txBody>
          <a:bodyPr>
            <a:normAutofit fontScale="70000" lnSpcReduction="20000"/>
          </a:bodyPr>
          <a:lstStyle/>
          <a:p>
            <a:pPr>
              <a:buNone/>
            </a:pPr>
            <a:r>
              <a:rPr lang="en-US" sz="4000" dirty="0" smtClean="0"/>
              <a:t>The harmful impacts of thermal pollution mainly include:</a:t>
            </a:r>
          </a:p>
          <a:p>
            <a:pPr>
              <a:buNone/>
            </a:pPr>
            <a:endParaRPr lang="en-US" sz="4000" dirty="0" smtClean="0"/>
          </a:p>
          <a:p>
            <a:pPr>
              <a:buFont typeface="Wingdings" pitchFamily="2" charset="2"/>
              <a:buChar char="ü"/>
            </a:pPr>
            <a:r>
              <a:rPr lang="en-US" sz="4000" u="sng" dirty="0" smtClean="0">
                <a:solidFill>
                  <a:srgbClr val="00B0F0"/>
                </a:solidFill>
              </a:rPr>
              <a:t>Reduction in Dissolved Oxygen</a:t>
            </a:r>
            <a:r>
              <a:rPr lang="en-US" sz="4000" dirty="0" smtClean="0">
                <a:solidFill>
                  <a:srgbClr val="00B0F0"/>
                </a:solidFill>
              </a:rPr>
              <a:t>-</a:t>
            </a:r>
          </a:p>
          <a:p>
            <a:pPr>
              <a:buNone/>
            </a:pPr>
            <a:r>
              <a:rPr lang="en-US" sz="4000" dirty="0" smtClean="0"/>
              <a:t> 	Concentration of dissolved oxygen decreases with increase in temperature of water.</a:t>
            </a:r>
          </a:p>
          <a:p>
            <a:pPr>
              <a:buNone/>
            </a:pPr>
            <a:endParaRPr lang="en-US" sz="4000" dirty="0" smtClean="0"/>
          </a:p>
          <a:p>
            <a:pPr>
              <a:buFont typeface="Wingdings" pitchFamily="2" charset="2"/>
              <a:buChar char="ü"/>
            </a:pPr>
            <a:r>
              <a:rPr lang="en-US" sz="4000" u="sng" dirty="0" smtClean="0">
                <a:solidFill>
                  <a:srgbClr val="00B0F0"/>
                </a:solidFill>
              </a:rPr>
              <a:t>Change in water properties</a:t>
            </a:r>
            <a:r>
              <a:rPr lang="en-US" sz="4000" dirty="0" smtClean="0">
                <a:solidFill>
                  <a:srgbClr val="00B0F0"/>
                </a:solidFill>
              </a:rPr>
              <a:t>-</a:t>
            </a:r>
          </a:p>
          <a:p>
            <a:pPr>
              <a:buNone/>
            </a:pPr>
            <a:r>
              <a:rPr lang="en-US" sz="4000" dirty="0" smtClean="0"/>
              <a:t>	A rise in temperature changes the physical and chemical properties of water.</a:t>
            </a:r>
          </a:p>
          <a:p>
            <a:pPr>
              <a:buNone/>
            </a:pPr>
            <a:r>
              <a:rPr lang="en-US" sz="4000" dirty="0" smtClean="0"/>
              <a:t>	</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096000"/>
          </a:xfrm>
        </p:spPr>
        <p:txBody>
          <a:bodyPr/>
          <a:lstStyle/>
          <a:p>
            <a:pPr>
              <a:buFont typeface="Wingdings" pitchFamily="2" charset="2"/>
              <a:buChar char="Ø"/>
            </a:pPr>
            <a:r>
              <a:rPr lang="en-IN" dirty="0" smtClean="0"/>
              <a:t>	The vapour pressure increases sharply, while the viscosity of water decreases.</a:t>
            </a:r>
          </a:p>
          <a:p>
            <a:pPr>
              <a:buFont typeface="Wingdings" pitchFamily="2" charset="2"/>
              <a:buChar char="Ø"/>
            </a:pPr>
            <a:r>
              <a:rPr lang="en-IN" dirty="0" smtClean="0"/>
              <a:t>	The decrease in density, viscosity and solubility of gases increases the settling speed of suspended particles which seriously affects the food supply of aquatic organisms.</a:t>
            </a:r>
          </a:p>
          <a:p>
            <a:pPr>
              <a:buNone/>
            </a:pPr>
            <a:endParaRPr lang="en-IN" dirty="0" smtClean="0"/>
          </a:p>
          <a:p>
            <a:pPr>
              <a:buNone/>
            </a:pPr>
            <a:r>
              <a:rPr lang="en-IN" u="sng" dirty="0" smtClean="0">
                <a:solidFill>
                  <a:srgbClr val="00B0F0"/>
                </a:solidFill>
              </a:rPr>
              <a:t>Interference with biological activities</a:t>
            </a:r>
            <a:r>
              <a:rPr lang="en-IN" dirty="0" smtClean="0">
                <a:solidFill>
                  <a:srgbClr val="00B0F0"/>
                </a:solidFill>
              </a:rPr>
              <a:t> </a:t>
            </a:r>
            <a:r>
              <a:rPr lang="en-IN" dirty="0" smtClean="0"/>
              <a:t>–</a:t>
            </a:r>
          </a:p>
          <a:p>
            <a:pPr>
              <a:buFont typeface="Wingdings" pitchFamily="2" charset="2"/>
              <a:buChar char="Ø"/>
            </a:pPr>
            <a:r>
              <a:rPr lang="en-IN" dirty="0" smtClean="0"/>
              <a:t>	The temperature changes totally disrupt the entire ecosystem</a:t>
            </a:r>
            <a:endParaRPr lang="en-I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790688" cy="5943600"/>
          </a:xfrm>
        </p:spPr>
        <p:txBody>
          <a:bodyPr/>
          <a:lstStyle/>
          <a:p>
            <a:pPr>
              <a:buNone/>
            </a:pPr>
            <a:r>
              <a:rPr lang="en-IN" dirty="0" smtClean="0"/>
              <a:t>	Temperature is considered to be of vital significance to physiology, metabolism and biochemical process in controlling respiratory rates, digestion, excretion and overall development of aquatic organisms.</a:t>
            </a:r>
          </a:p>
          <a:p>
            <a:pPr>
              <a:buNone/>
            </a:pPr>
            <a:endParaRPr lang="en-IN" dirty="0" smtClean="0"/>
          </a:p>
          <a:p>
            <a:pPr>
              <a:buFont typeface="Wingdings" pitchFamily="2" charset="2"/>
              <a:buChar char="ü"/>
            </a:pPr>
            <a:r>
              <a:rPr lang="en-IN" u="sng" dirty="0" smtClean="0">
                <a:solidFill>
                  <a:srgbClr val="00B0F0"/>
                </a:solidFill>
              </a:rPr>
              <a:t>Interference with reproduction</a:t>
            </a:r>
            <a:r>
              <a:rPr lang="en-IN" dirty="0" smtClean="0">
                <a:solidFill>
                  <a:srgbClr val="00B0F0"/>
                </a:solidFill>
              </a:rPr>
              <a:t>-</a:t>
            </a:r>
          </a:p>
          <a:p>
            <a:pPr>
              <a:buNone/>
            </a:pPr>
            <a:r>
              <a:rPr lang="en-IN" dirty="0" smtClean="0"/>
              <a:t>	In fishes, several activities like nest building, spawning, hatching, migration, reproduction etc depend on some optimum temperature.</a:t>
            </a:r>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696200" cy="6096000"/>
          </a:xfrm>
        </p:spPr>
        <p:txBody>
          <a:bodyPr/>
          <a:lstStyle/>
          <a:p>
            <a:pPr algn="just">
              <a:buNone/>
            </a:pPr>
            <a:r>
              <a:rPr lang="en-IN" dirty="0" smtClean="0"/>
              <a:t>	The warm water not only disturbs spawning, but also destroys laid eggs.</a:t>
            </a:r>
          </a:p>
          <a:p>
            <a:pPr algn="just">
              <a:buNone/>
            </a:pPr>
            <a:endParaRPr lang="en-IN" dirty="0" smtClean="0"/>
          </a:p>
          <a:p>
            <a:pPr algn="just">
              <a:buFont typeface="Wingdings" pitchFamily="2" charset="2"/>
              <a:buChar char="ü"/>
            </a:pPr>
            <a:r>
              <a:rPr lang="en-IN" u="sng" dirty="0" smtClean="0">
                <a:solidFill>
                  <a:srgbClr val="00B0F0"/>
                </a:solidFill>
              </a:rPr>
              <a:t>Change in metabolic rate</a:t>
            </a:r>
            <a:r>
              <a:rPr lang="en-IN" dirty="0" smtClean="0">
                <a:solidFill>
                  <a:srgbClr val="00B0F0"/>
                </a:solidFill>
              </a:rPr>
              <a:t>-</a:t>
            </a:r>
          </a:p>
          <a:p>
            <a:pPr algn="just">
              <a:buNone/>
            </a:pPr>
            <a:r>
              <a:rPr lang="en-IN" dirty="0" smtClean="0"/>
              <a:t>	Fishes show a marked rise in basal rate of metabolism with temperature to lethal point.</a:t>
            </a:r>
          </a:p>
          <a:p>
            <a:pPr algn="just">
              <a:buNone/>
            </a:pPr>
            <a:r>
              <a:rPr lang="en-IN" dirty="0" smtClean="0"/>
              <a:t>	The respiratory rate, oxygen demand, food uptake and swimming speed in fishes increase</a:t>
            </a:r>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lstStyle/>
          <a:p>
            <a:pPr>
              <a:buFont typeface="Wingdings" pitchFamily="2" charset="2"/>
              <a:buChar char="ü"/>
            </a:pPr>
            <a:r>
              <a:rPr lang="en-IN" u="sng" dirty="0" smtClean="0">
                <a:solidFill>
                  <a:srgbClr val="00B0F0"/>
                </a:solidFill>
              </a:rPr>
              <a:t>Increased vulnerability to disease </a:t>
            </a:r>
            <a:r>
              <a:rPr lang="en-IN" u="sng" dirty="0" smtClean="0"/>
              <a:t>-</a:t>
            </a:r>
          </a:p>
          <a:p>
            <a:pPr>
              <a:buNone/>
            </a:pPr>
            <a:r>
              <a:rPr lang="en-IN" dirty="0" smtClean="0"/>
              <a:t>	Activities of several pathogenic microorganisms are accelerated by high temperature. </a:t>
            </a:r>
          </a:p>
          <a:p>
            <a:pPr>
              <a:buNone/>
            </a:pPr>
            <a:r>
              <a:rPr lang="en-IN" dirty="0" smtClean="0"/>
              <a:t>	Hot water causes bacterial disease in Salmon fish.</a:t>
            </a:r>
          </a:p>
          <a:p>
            <a:pPr>
              <a:buFont typeface="Wingdings" pitchFamily="2" charset="2"/>
              <a:buChar char="ü"/>
            </a:pPr>
            <a:r>
              <a:rPr lang="en-IN" u="sng" dirty="0" smtClean="0">
                <a:solidFill>
                  <a:srgbClr val="00B0F0"/>
                </a:solidFill>
              </a:rPr>
              <a:t>Invasion of destructive organisms </a:t>
            </a:r>
            <a:r>
              <a:rPr lang="en-IN" u="sng" dirty="0" smtClean="0"/>
              <a:t>-</a:t>
            </a:r>
          </a:p>
          <a:p>
            <a:pPr>
              <a:buNone/>
            </a:pPr>
            <a:r>
              <a:rPr lang="en-IN" dirty="0" smtClean="0"/>
              <a:t>	Thermal pollutants may permit the invasion of organisms that are tolerant to warm water and highly </a:t>
            </a:r>
            <a:r>
              <a:rPr lang="en-IN" dirty="0" err="1" smtClean="0"/>
              <a:t>destrutive</a:t>
            </a:r>
            <a:r>
              <a:rPr lang="en-IN" dirty="0" smtClean="0"/>
              <a:t>.</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0"/>
            <a:ext cx="7772400" cy="6629400"/>
          </a:xfrm>
        </p:spPr>
        <p:txBody>
          <a:bodyPr>
            <a:normAutofit fontScale="47500" lnSpcReduction="20000"/>
          </a:bodyPr>
          <a:lstStyle/>
          <a:p>
            <a:r>
              <a:rPr lang="en-US" sz="6000" b="1" dirty="0" smtClean="0">
                <a:solidFill>
                  <a:srgbClr val="C00000"/>
                </a:solidFill>
              </a:rPr>
              <a:t>Non-point Source Pollution </a:t>
            </a:r>
          </a:p>
          <a:p>
            <a:pPr algn="just">
              <a:lnSpc>
                <a:spcPct val="170000"/>
              </a:lnSpc>
            </a:pPr>
            <a:r>
              <a:rPr lang="en-US" sz="5000" b="1" dirty="0" smtClean="0"/>
              <a:t>Non-point source pollution is the type of pollution that cannot be easily tracked back to its source.</a:t>
            </a:r>
          </a:p>
          <a:p>
            <a:pPr algn="just">
              <a:lnSpc>
                <a:spcPct val="170000"/>
              </a:lnSpc>
            </a:pPr>
            <a:r>
              <a:rPr lang="en-US" sz="5000" b="1" dirty="0" smtClean="0"/>
              <a:t>You cannot identify (point to) the source of this pollution; this type of pollution happens everyday in all communities.</a:t>
            </a:r>
          </a:p>
          <a:p>
            <a:pPr algn="just">
              <a:lnSpc>
                <a:spcPct val="170000"/>
              </a:lnSpc>
            </a:pPr>
            <a:r>
              <a:rPr lang="en-US" sz="4400" b="1" dirty="0" smtClean="0">
                <a:solidFill>
                  <a:srgbClr val="00B0F0"/>
                </a:solidFill>
              </a:rPr>
              <a:t>Common non-point sources are agriculture, forestry, urban, mining, construction, dams, channels, land disposal, saltwater intrusion, and city streets.</a:t>
            </a:r>
          </a:p>
          <a:p>
            <a:pPr algn="just">
              <a:lnSpc>
                <a:spcPct val="170000"/>
              </a:lnSpc>
            </a:pPr>
            <a:endParaRPr lang="en-US" sz="5000" b="1" dirty="0" smtClean="0"/>
          </a:p>
          <a:p>
            <a:pPr algn="just">
              <a:buNone/>
            </a:pPr>
            <a:endParaRPr lang="en-US" b="1" dirty="0" smtClean="0"/>
          </a:p>
          <a:p>
            <a:pPr algn="just"/>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7772400" cy="5715000"/>
          </a:xfrm>
        </p:spPr>
        <p:txBody>
          <a:bodyPr/>
          <a:lstStyle/>
          <a:p>
            <a:pPr>
              <a:buFont typeface="Wingdings" pitchFamily="2" charset="2"/>
              <a:buChar char="ü"/>
            </a:pPr>
            <a:r>
              <a:rPr lang="en-IN" u="sng" dirty="0" smtClean="0">
                <a:solidFill>
                  <a:srgbClr val="00B0F0"/>
                </a:solidFill>
              </a:rPr>
              <a:t>Undesirable changes in algae production</a:t>
            </a:r>
            <a:r>
              <a:rPr lang="en-IN" dirty="0" smtClean="0">
                <a:solidFill>
                  <a:srgbClr val="00B0F0"/>
                </a:solidFill>
              </a:rPr>
              <a:t> </a:t>
            </a:r>
            <a:r>
              <a:rPr lang="en-IN" dirty="0" smtClean="0"/>
              <a:t>–</a:t>
            </a:r>
          </a:p>
          <a:p>
            <a:pPr>
              <a:buNone/>
            </a:pPr>
            <a:r>
              <a:rPr lang="en-IN" dirty="0" smtClean="0"/>
              <a:t>	The life in an aquatic ecosystem is greatly influenced by the growth of algae.</a:t>
            </a:r>
          </a:p>
          <a:p>
            <a:pPr>
              <a:buNone/>
            </a:pPr>
            <a:r>
              <a:rPr lang="en-IN" dirty="0" smtClean="0"/>
              <a:t>	Excess nutrients from the wash out waters from farm lands, combined with thermal pollution cause an excessive algal growth with consequent acceleration of </a:t>
            </a:r>
            <a:r>
              <a:rPr lang="en-IN" dirty="0" err="1" smtClean="0"/>
              <a:t>eutrophic</a:t>
            </a:r>
            <a:r>
              <a:rPr lang="en-IN" dirty="0" smtClean="0"/>
              <a:t> and other undesirable changes.</a:t>
            </a:r>
            <a:endParaRPr lang="en-IN"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620000" cy="762000"/>
          </a:xfrm>
        </p:spPr>
        <p:style>
          <a:lnRef idx="3">
            <a:schemeClr val="lt1"/>
          </a:lnRef>
          <a:fillRef idx="1">
            <a:schemeClr val="accent5"/>
          </a:fillRef>
          <a:effectRef idx="1">
            <a:schemeClr val="accent5"/>
          </a:effectRef>
          <a:fontRef idx="minor">
            <a:schemeClr val="lt1"/>
          </a:fontRef>
        </p:style>
        <p:txBody>
          <a:bodyPr/>
          <a:lstStyle/>
          <a:p>
            <a:pPr algn="ctr"/>
            <a:r>
              <a:rPr lang="en-IN" dirty="0" smtClean="0"/>
              <a:t>Control of Thermal Pollution</a:t>
            </a:r>
            <a:endParaRPr lang="en-IN" dirty="0"/>
          </a:p>
        </p:txBody>
      </p:sp>
      <p:sp>
        <p:nvSpPr>
          <p:cNvPr id="3" name="Content Placeholder 2"/>
          <p:cNvSpPr>
            <a:spLocks noGrp="1"/>
          </p:cNvSpPr>
          <p:nvPr>
            <p:ph idx="1"/>
          </p:nvPr>
        </p:nvSpPr>
        <p:spPr>
          <a:xfrm>
            <a:off x="990600" y="1295400"/>
            <a:ext cx="7696200" cy="4572000"/>
          </a:xfrm>
        </p:spPr>
        <p:txBody>
          <a:bodyPr>
            <a:normAutofit/>
          </a:bodyPr>
          <a:lstStyle/>
          <a:p>
            <a:pPr>
              <a:buNone/>
            </a:pPr>
            <a:endParaRPr lang="en-IN" sz="2800" dirty="0" smtClean="0"/>
          </a:p>
          <a:p>
            <a:pPr algn="just">
              <a:buNone/>
            </a:pPr>
            <a:r>
              <a:rPr lang="en-IN" sz="2800" dirty="0" smtClean="0"/>
              <a:t>Control of thermal pollution is an extreme necessity, since in future its detrimental effects on aquatic ecosystem may be worse. </a:t>
            </a:r>
          </a:p>
          <a:p>
            <a:pPr algn="just">
              <a:buNone/>
            </a:pPr>
            <a:r>
              <a:rPr lang="en-IN" sz="2800" dirty="0" smtClean="0"/>
              <a:t>The following methods can be adopted for the control of thermal pollution: </a:t>
            </a:r>
          </a:p>
          <a:p>
            <a:pPr marL="596646" indent="-514350">
              <a:buAutoNum type="arabicPeriod"/>
            </a:pPr>
            <a:r>
              <a:rPr lang="en-IN" sz="2800" dirty="0" smtClean="0">
                <a:solidFill>
                  <a:srgbClr val="00B0F0"/>
                </a:solidFill>
              </a:rPr>
              <a:t>Cooling Towers</a:t>
            </a:r>
          </a:p>
          <a:p>
            <a:pPr marL="596646" indent="-514350">
              <a:buAutoNum type="arabicPeriod"/>
            </a:pPr>
            <a:r>
              <a:rPr lang="en-IN" sz="2800" dirty="0" smtClean="0">
                <a:solidFill>
                  <a:srgbClr val="00B0F0"/>
                </a:solidFill>
              </a:rPr>
              <a:t>Cooling Ponds</a:t>
            </a:r>
          </a:p>
          <a:p>
            <a:pPr marL="596646" indent="-514350">
              <a:buAutoNum type="arabicPeriod"/>
            </a:pPr>
            <a:r>
              <a:rPr lang="en-IN" sz="2800" dirty="0" smtClean="0">
                <a:solidFill>
                  <a:srgbClr val="00B0F0"/>
                </a:solidFill>
              </a:rPr>
              <a:t>Artificial Lakes</a:t>
            </a:r>
            <a:endParaRPr lang="en-IN" sz="2800" dirty="0">
              <a:solidFill>
                <a:srgbClr val="00B0F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714488" cy="5638800"/>
          </a:xfrm>
        </p:spPr>
        <p:txBody>
          <a:bodyPr>
            <a:normAutofit lnSpcReduction="10000"/>
          </a:bodyPr>
          <a:lstStyle/>
          <a:p>
            <a:pPr marL="596646" indent="-514350">
              <a:buAutoNum type="arabicPeriod"/>
            </a:pPr>
            <a:r>
              <a:rPr lang="en-IN" u="sng" dirty="0" smtClean="0">
                <a:solidFill>
                  <a:srgbClr val="00B0F0"/>
                </a:solidFill>
              </a:rPr>
              <a:t>Cooling Towers</a:t>
            </a:r>
          </a:p>
          <a:p>
            <a:pPr marL="596646" indent="-514350">
              <a:buFont typeface="Wingdings" pitchFamily="2" charset="2"/>
              <a:buChar char="ü"/>
            </a:pPr>
            <a:r>
              <a:rPr lang="en-IN" dirty="0" smtClean="0"/>
              <a:t>The use of water from water systems for cooling purposes, with subsequent return to the water way after passage through the condenser is termed as cooling process.</a:t>
            </a:r>
          </a:p>
          <a:p>
            <a:pPr marL="596646" indent="-514350">
              <a:buFont typeface="Wingdings" pitchFamily="2" charset="2"/>
              <a:buChar char="ü"/>
            </a:pPr>
            <a:endParaRPr lang="en-IN" dirty="0" smtClean="0"/>
          </a:p>
          <a:p>
            <a:pPr marL="596646" indent="-514350">
              <a:buFont typeface="Wingdings" pitchFamily="2" charset="2"/>
              <a:buChar char="ü"/>
            </a:pPr>
            <a:r>
              <a:rPr lang="en-IN" dirty="0" smtClean="0"/>
              <a:t>Cooling towers transfer some of the heat from cooling water to the surrounding atmosphere by the process of evaporation.</a:t>
            </a:r>
            <a:endParaRPr lang="en-IN"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a:buNone/>
            </a:pPr>
            <a:r>
              <a:rPr lang="en-IN" dirty="0" smtClean="0"/>
              <a:t>2. </a:t>
            </a:r>
            <a:r>
              <a:rPr lang="en-IN" u="sng" dirty="0" smtClean="0">
                <a:solidFill>
                  <a:srgbClr val="00B0F0"/>
                </a:solidFill>
              </a:rPr>
              <a:t>Cooling Ponds</a:t>
            </a:r>
          </a:p>
          <a:p>
            <a:pPr>
              <a:buNone/>
            </a:pPr>
            <a:r>
              <a:rPr lang="en-IN" dirty="0" smtClean="0"/>
              <a:t>	Cooling ponds or reservoirs constitute the simplest method of cooling thermal discharges.</a:t>
            </a:r>
          </a:p>
          <a:p>
            <a:pPr>
              <a:buNone/>
            </a:pPr>
            <a:r>
              <a:rPr lang="en-IN" dirty="0" smtClean="0"/>
              <a:t>	Heated effluents on the surface of water in cooling ponds maximize dissipation of heat to the atmosphere and minimize the water area and volume.</a:t>
            </a:r>
            <a:endParaRPr lang="en-IN"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14488" cy="533400"/>
          </a:xfrm>
        </p:spPr>
        <p:txBody>
          <a:bodyPr>
            <a:noAutofit/>
          </a:bodyPr>
          <a:lstStyle/>
          <a:p>
            <a:r>
              <a:rPr lang="en-IN" sz="3600" dirty="0" smtClean="0"/>
              <a:t>3. </a:t>
            </a:r>
            <a:r>
              <a:rPr lang="en-IN" sz="3600" u="sng" dirty="0" smtClean="0">
                <a:solidFill>
                  <a:srgbClr val="00B0F0"/>
                </a:solidFill>
              </a:rPr>
              <a:t>Artificial Lakes</a:t>
            </a:r>
          </a:p>
        </p:txBody>
      </p:sp>
      <p:sp>
        <p:nvSpPr>
          <p:cNvPr id="3" name="Content Placeholder 2"/>
          <p:cNvSpPr>
            <a:spLocks noGrp="1"/>
          </p:cNvSpPr>
          <p:nvPr>
            <p:ph idx="1"/>
          </p:nvPr>
        </p:nvSpPr>
        <p:spPr>
          <a:xfrm>
            <a:off x="1143000" y="762000"/>
            <a:ext cx="7790688" cy="5486400"/>
          </a:xfrm>
        </p:spPr>
        <p:txBody>
          <a:bodyPr>
            <a:normAutofit lnSpcReduction="10000"/>
          </a:bodyPr>
          <a:lstStyle/>
          <a:p>
            <a:pPr>
              <a:buNone/>
            </a:pPr>
            <a:r>
              <a:rPr lang="en-IN" dirty="0" smtClean="0"/>
              <a:t>	Artificial lakes are man-made bodies of water which offer possible alternative to once through cooling.</a:t>
            </a:r>
          </a:p>
          <a:p>
            <a:pPr>
              <a:buNone/>
            </a:pPr>
            <a:r>
              <a:rPr lang="en-IN" dirty="0" smtClean="0"/>
              <a:t>	The heated effluents can be discharged into the lake at one end and the water for cooling purposes may be withdrawn from the other end.</a:t>
            </a:r>
          </a:p>
          <a:p>
            <a:pPr>
              <a:buNone/>
            </a:pPr>
            <a:r>
              <a:rPr lang="en-IN" dirty="0" smtClean="0"/>
              <a:t>  The heat is eventually dissipated through evaporation.</a:t>
            </a:r>
          </a:p>
          <a:p>
            <a:pPr>
              <a:buNone/>
            </a:pPr>
            <a:r>
              <a:rPr lang="en-IN" dirty="0" smtClean="0"/>
              <a:t>	So, these lakes have to be rejuvenated continuously.</a:t>
            </a:r>
          </a:p>
          <a:p>
            <a:pPr>
              <a:buNone/>
            </a:pPr>
            <a:endParaRPr lang="en-IN"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t3.gstatic.com/images?q=tbn:ANd9GcQTrX0jgNOG0NTsDBU7S65l24eWYb13G_EKBL5teO1UbhdaSQWlgA"/>
          <p:cNvPicPr>
            <a:picLocks noChangeAspect="1" noChangeArrowheads="1"/>
          </p:cNvPicPr>
          <p:nvPr/>
        </p:nvPicPr>
        <p:blipFill>
          <a:blip r:embed="rId2" cstate="print"/>
          <a:srcRect/>
          <a:stretch>
            <a:fillRect/>
          </a:stretch>
        </p:blipFill>
        <p:spPr bwMode="auto">
          <a:xfrm>
            <a:off x="1143000" y="304800"/>
            <a:ext cx="7848600" cy="6019800"/>
          </a:xfrm>
          <a:prstGeom prst="rect">
            <a:avLst/>
          </a:prstGeom>
          <a:noFill/>
        </p:spPr>
      </p:pic>
      <p:sp>
        <p:nvSpPr>
          <p:cNvPr id="3" name="Title 2"/>
          <p:cNvSpPr>
            <a:spLocks noGrp="1"/>
          </p:cNvSpPr>
          <p:nvPr>
            <p:ph type="title"/>
          </p:nvPr>
        </p:nvSpPr>
        <p:spPr>
          <a:xfrm>
            <a:off x="0" y="274638"/>
            <a:ext cx="8933688" cy="1143000"/>
          </a:xfrm>
        </p:spPr>
        <p:txBody>
          <a:bodyPr/>
          <a:lstStyle/>
          <a:p>
            <a:pPr algn="ctr"/>
            <a:r>
              <a:rPr lang="en-US" b="1" dirty="0" smtClean="0">
                <a:solidFill>
                  <a:schemeClr val="accent5"/>
                </a:solidFill>
              </a:rPr>
              <a:t>SOIL POLLUTION</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7638288" cy="381000"/>
          </a:xfrm>
        </p:spPr>
        <p:txBody>
          <a:bodyPr>
            <a:normAutofit fontScale="90000"/>
          </a:bodyPr>
          <a:lstStyle/>
          <a:p>
            <a:r>
              <a:rPr lang="en-US" b="1" dirty="0" smtClean="0">
                <a:solidFill>
                  <a:srgbClr val="FF0000"/>
                </a:solidFill>
              </a:rPr>
              <a:t>     SOIL POLLUTION</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990600" y="1524000"/>
            <a:ext cx="7943088" cy="4724400"/>
          </a:xfrm>
        </p:spPr>
        <p:txBody>
          <a:bodyPr/>
          <a:lstStyle/>
          <a:p>
            <a:pPr>
              <a:buNone/>
            </a:pPr>
            <a:endParaRPr lang="en-US" dirty="0" smtClean="0"/>
          </a:p>
          <a:p>
            <a:pPr algn="just"/>
            <a:r>
              <a:rPr lang="en-US" dirty="0" smtClean="0"/>
              <a:t>Soil pollution is defined as the build-up in soils of persistent toxic compounds, chemicals, salts, radioactive materials, or disease causing agents, which have adverse effects on plant growth and animal health. </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Causes of Soil Pollution</a:t>
            </a:r>
            <a:endParaRPr lang="en-US" dirty="0">
              <a:solidFill>
                <a:srgbClr val="C00000"/>
              </a:solidFill>
            </a:endParaRPr>
          </a:p>
        </p:txBody>
      </p:sp>
      <p:sp>
        <p:nvSpPr>
          <p:cNvPr id="3" name="Content Placeholder 2"/>
          <p:cNvSpPr>
            <a:spLocks noGrp="1"/>
          </p:cNvSpPr>
          <p:nvPr>
            <p:ph idx="1"/>
          </p:nvPr>
        </p:nvSpPr>
        <p:spPr>
          <a:xfrm>
            <a:off x="1219200" y="1143000"/>
            <a:ext cx="7714488" cy="5486400"/>
          </a:xfrm>
        </p:spPr>
        <p:txBody>
          <a:bodyPr>
            <a:normAutofit fontScale="62500" lnSpcReduction="20000"/>
          </a:bodyPr>
          <a:lstStyle/>
          <a:p>
            <a:pPr>
              <a:buNone/>
            </a:pPr>
            <a:endParaRPr lang="en-US" dirty="0" smtClean="0"/>
          </a:p>
          <a:p>
            <a:r>
              <a:rPr lang="en-US" sz="4000" b="1" dirty="0" smtClean="0"/>
              <a:t>Seepage from a landfill </a:t>
            </a:r>
          </a:p>
          <a:p>
            <a:pPr>
              <a:buNone/>
            </a:pPr>
            <a:endParaRPr lang="en-US" sz="4000" b="1" dirty="0" smtClean="0"/>
          </a:p>
          <a:p>
            <a:r>
              <a:rPr lang="en-US" sz="4000" b="1" dirty="0" smtClean="0"/>
              <a:t>Discharge of industrial waste and e-waste into the soil </a:t>
            </a:r>
          </a:p>
          <a:p>
            <a:pPr>
              <a:buNone/>
            </a:pPr>
            <a:endParaRPr lang="en-US" sz="4000" b="1" dirty="0" smtClean="0"/>
          </a:p>
          <a:p>
            <a:r>
              <a:rPr lang="en-US" sz="4000" b="1" dirty="0" smtClean="0"/>
              <a:t>Percolation of contaminated water into the soil </a:t>
            </a:r>
          </a:p>
          <a:p>
            <a:pPr>
              <a:buNone/>
            </a:pPr>
            <a:endParaRPr lang="en-US" sz="4000" b="1" dirty="0" smtClean="0"/>
          </a:p>
          <a:p>
            <a:r>
              <a:rPr lang="en-US" sz="4000" b="1" dirty="0" smtClean="0"/>
              <a:t>Rupture of underground storage tanks </a:t>
            </a:r>
          </a:p>
          <a:p>
            <a:pPr>
              <a:buNone/>
            </a:pPr>
            <a:endParaRPr lang="en-US" sz="4000" b="1" dirty="0" smtClean="0"/>
          </a:p>
          <a:p>
            <a:r>
              <a:rPr lang="en-US" sz="4000" b="1" dirty="0" smtClean="0"/>
              <a:t>Excess application of pesticides, herbicides or fertilizer  (agrochemicals)</a:t>
            </a:r>
          </a:p>
          <a:p>
            <a:pPr>
              <a:buNone/>
            </a:pPr>
            <a:endParaRPr lang="en-US" sz="4000" b="1" dirty="0" smtClean="0"/>
          </a:p>
          <a:p>
            <a:r>
              <a:rPr lang="en-US" sz="4000" b="1" dirty="0" smtClean="0"/>
              <a:t>Solid waste seepage </a:t>
            </a:r>
          </a:p>
          <a:p>
            <a:pPr>
              <a:buNone/>
            </a:pPr>
            <a:endParaRPr lang="en-US" sz="3400" b="1" dirty="0" smtClean="0"/>
          </a:p>
          <a:p>
            <a:endParaRPr lang="en-US" sz="3400"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1295400"/>
          </a:xfrm>
        </p:spPr>
        <p:txBody>
          <a:bodyPr>
            <a:normAutofit fontScale="90000"/>
          </a:bodyPr>
          <a:lstStyle/>
          <a:p>
            <a:r>
              <a:rPr lang="en-US" dirty="0" smtClean="0">
                <a:solidFill>
                  <a:srgbClr val="C00000"/>
                </a:solidFill>
              </a:rPr>
              <a:t>Waste materials can be broadly divided into three categories:</a:t>
            </a:r>
            <a:endParaRPr lang="en-US" dirty="0">
              <a:solidFill>
                <a:srgbClr val="C00000"/>
              </a:solidFill>
            </a:endParaRPr>
          </a:p>
        </p:txBody>
      </p:sp>
      <p:sp>
        <p:nvSpPr>
          <p:cNvPr id="3" name="Content Placeholder 2"/>
          <p:cNvSpPr>
            <a:spLocks noGrp="1"/>
          </p:cNvSpPr>
          <p:nvPr>
            <p:ph idx="1"/>
          </p:nvPr>
        </p:nvSpPr>
        <p:spPr>
          <a:xfrm>
            <a:off x="914400" y="1371600"/>
            <a:ext cx="8229600" cy="5486400"/>
          </a:xfrm>
        </p:spPr>
        <p:txBody>
          <a:bodyPr>
            <a:normAutofit/>
          </a:bodyPr>
          <a:lstStyle/>
          <a:p>
            <a:pPr algn="just"/>
            <a:r>
              <a:rPr lang="en-US" b="1" dirty="0" err="1" smtClean="0">
                <a:solidFill>
                  <a:srgbClr val="00B050"/>
                </a:solidFill>
              </a:rPr>
              <a:t>Muncipal</a:t>
            </a:r>
            <a:r>
              <a:rPr lang="en-US" b="1" dirty="0" smtClean="0">
                <a:solidFill>
                  <a:srgbClr val="00B050"/>
                </a:solidFill>
              </a:rPr>
              <a:t> </a:t>
            </a:r>
            <a:r>
              <a:rPr lang="en-US" b="1" dirty="0" err="1" smtClean="0">
                <a:solidFill>
                  <a:srgbClr val="00B050"/>
                </a:solidFill>
              </a:rPr>
              <a:t>soild</a:t>
            </a:r>
            <a:r>
              <a:rPr lang="en-US" b="1" dirty="0" smtClean="0">
                <a:solidFill>
                  <a:srgbClr val="00B050"/>
                </a:solidFill>
              </a:rPr>
              <a:t> wastes </a:t>
            </a:r>
            <a:r>
              <a:rPr lang="en-US" dirty="0" smtClean="0"/>
              <a:t>(</a:t>
            </a:r>
            <a:r>
              <a:rPr lang="en-US" dirty="0" err="1" smtClean="0"/>
              <a:t>ie</a:t>
            </a:r>
            <a:r>
              <a:rPr lang="en-US" dirty="0" smtClean="0"/>
              <a:t>. from homes, hotels etc.)</a:t>
            </a:r>
          </a:p>
          <a:p>
            <a:pPr algn="just"/>
            <a:r>
              <a:rPr lang="en-US" b="1" dirty="0" smtClean="0">
                <a:solidFill>
                  <a:srgbClr val="0070C0"/>
                </a:solidFill>
              </a:rPr>
              <a:t>Special wastes  </a:t>
            </a:r>
            <a:r>
              <a:rPr lang="en-US" dirty="0" smtClean="0"/>
              <a:t>(medical waste, construction debris, asbestos, mining waste, agricultural waste, radioactive waste, sewage sludge)</a:t>
            </a:r>
          </a:p>
          <a:p>
            <a:pPr algn="just"/>
            <a:r>
              <a:rPr lang="en-US" b="1" dirty="0" smtClean="0">
                <a:solidFill>
                  <a:srgbClr val="FF0000"/>
                </a:solidFill>
              </a:rPr>
              <a:t>Hazardous wastes </a:t>
            </a:r>
            <a:r>
              <a:rPr lang="en-US" dirty="0" smtClean="0"/>
              <a:t>: Waste with properties that make it capable of harming human health or the environment. </a:t>
            </a:r>
            <a:r>
              <a:rPr lang="en-US" dirty="0" err="1" smtClean="0"/>
              <a:t>eg</a:t>
            </a:r>
            <a:r>
              <a:rPr lang="en-US" dirty="0" smtClean="0"/>
              <a:t>. Electroplating wastes, spent solvents, heavy metals in e- waste, wood processing wastes.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485888" cy="715962"/>
          </a:xfrm>
        </p:spPr>
        <p:txBody>
          <a:bodyPr>
            <a:normAutofit fontScale="90000"/>
          </a:bodyPr>
          <a:lstStyle/>
          <a:p>
            <a:r>
              <a:rPr lang="en-US" b="1" dirty="0" smtClean="0"/>
              <a:t>Solid wastes</a:t>
            </a:r>
            <a:endParaRPr lang="en-US" b="1" dirty="0"/>
          </a:p>
        </p:txBody>
      </p:sp>
      <p:sp>
        <p:nvSpPr>
          <p:cNvPr id="3" name="Content Placeholder 2"/>
          <p:cNvSpPr>
            <a:spLocks noGrp="1"/>
          </p:cNvSpPr>
          <p:nvPr>
            <p:ph sz="quarter" idx="1"/>
          </p:nvPr>
        </p:nvSpPr>
        <p:spPr>
          <a:xfrm>
            <a:off x="990600" y="990600"/>
            <a:ext cx="7467600" cy="5483352"/>
          </a:xfrm>
        </p:spPr>
        <p:txBody>
          <a:bodyPr>
            <a:normAutofit lnSpcReduction="10000"/>
          </a:bodyPr>
          <a:lstStyle/>
          <a:p>
            <a:pPr algn="just"/>
            <a:r>
              <a:rPr lang="en-US" dirty="0" smtClean="0"/>
              <a:t>Any non </a:t>
            </a:r>
            <a:r>
              <a:rPr lang="en-US" dirty="0" err="1" smtClean="0"/>
              <a:t>liqiud</a:t>
            </a:r>
            <a:r>
              <a:rPr lang="en-US" dirty="0" smtClean="0"/>
              <a:t>, non- soluble materials ranging from municipal garbage to industrial wastes that contain complex and sometimes hazardous substances.</a:t>
            </a:r>
          </a:p>
          <a:p>
            <a:pPr algn="just"/>
            <a:r>
              <a:rPr lang="en-US" dirty="0" smtClean="0"/>
              <a:t>It include;</a:t>
            </a:r>
          </a:p>
          <a:p>
            <a:pPr lvl="1" algn="just"/>
            <a:r>
              <a:rPr lang="en-US" dirty="0" smtClean="0"/>
              <a:t>Garbage</a:t>
            </a:r>
          </a:p>
          <a:p>
            <a:pPr lvl="1" algn="just"/>
            <a:r>
              <a:rPr lang="en-US" dirty="0" smtClean="0"/>
              <a:t>Rubbish</a:t>
            </a:r>
          </a:p>
          <a:p>
            <a:pPr lvl="1" algn="just"/>
            <a:r>
              <a:rPr lang="en-US" dirty="0" smtClean="0"/>
              <a:t>Demolition wastes</a:t>
            </a:r>
          </a:p>
          <a:p>
            <a:pPr lvl="1" algn="just"/>
            <a:r>
              <a:rPr lang="en-US" dirty="0" smtClean="0"/>
              <a:t>Sewage treatment residue</a:t>
            </a:r>
          </a:p>
          <a:p>
            <a:pPr lvl="1" algn="just"/>
            <a:r>
              <a:rPr lang="en-US" dirty="0" smtClean="0"/>
              <a:t>Dead animals</a:t>
            </a:r>
          </a:p>
          <a:p>
            <a:pPr lvl="1" algn="just"/>
            <a:r>
              <a:rPr lang="en-US" dirty="0" smtClean="0"/>
              <a:t>Manure and other discarded materials.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7772400" cy="5715000"/>
          </a:xfrm>
        </p:spPr>
        <p:txBody>
          <a:bodyPr>
            <a:normAutofit lnSpcReduction="10000"/>
          </a:bodyPr>
          <a:lstStyle/>
          <a:p>
            <a:pPr>
              <a:buNone/>
            </a:pPr>
            <a:r>
              <a:rPr lang="en-US" b="1" u="sng" dirty="0" smtClean="0">
                <a:solidFill>
                  <a:srgbClr val="00B0F0"/>
                </a:solidFill>
              </a:rPr>
              <a:t>Effects of Non-point Source Pollution:</a:t>
            </a:r>
          </a:p>
          <a:p>
            <a:pPr algn="just"/>
            <a:r>
              <a:rPr lang="en-US" dirty="0" smtClean="0"/>
              <a:t>This type of pollution kills more animals and plants in the ocean than point source pollution. </a:t>
            </a:r>
          </a:p>
          <a:p>
            <a:pPr algn="just"/>
            <a:r>
              <a:rPr lang="en-US" dirty="0" smtClean="0"/>
              <a:t>It does not always immediately destroy habitats or kill large amounts of life at one time. </a:t>
            </a:r>
          </a:p>
          <a:p>
            <a:pPr algn="just"/>
            <a:r>
              <a:rPr lang="en-US" dirty="0" smtClean="0"/>
              <a:t>Many animals may die from immediate exposure to trash (an example of non-point source pollution), but do not usually die in large groups from the same pollution item at the same time.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6705600" cy="579438"/>
          </a:xfrm>
        </p:spPr>
        <p:txBody>
          <a:bodyPr>
            <a:normAutofit fontScale="90000"/>
          </a:bodyPr>
          <a:lstStyle/>
          <a:p>
            <a:r>
              <a:rPr lang="en-US" b="1" dirty="0" smtClean="0"/>
              <a:t>Sources of solid wastes</a:t>
            </a:r>
            <a:endParaRPr lang="en-US" b="1" dirty="0"/>
          </a:p>
        </p:txBody>
      </p:sp>
      <p:pic>
        <p:nvPicPr>
          <p:cNvPr id="2050" name="Picture 2" descr="F:\SWM\SWM_3.jpg"/>
          <p:cNvPicPr>
            <a:picLocks noChangeAspect="1" noChangeArrowheads="1"/>
          </p:cNvPicPr>
          <p:nvPr/>
        </p:nvPicPr>
        <p:blipFill>
          <a:blip r:embed="rId2"/>
          <a:srcRect/>
          <a:stretch>
            <a:fillRect/>
          </a:stretch>
        </p:blipFill>
        <p:spPr bwMode="auto">
          <a:xfrm>
            <a:off x="1143000" y="990600"/>
            <a:ext cx="2417135" cy="177165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1066800" y="2819400"/>
            <a:ext cx="2438400" cy="369332"/>
          </a:xfrm>
          <a:prstGeom prst="rect">
            <a:avLst/>
          </a:prstGeom>
          <a:noFill/>
        </p:spPr>
        <p:txBody>
          <a:bodyPr wrap="square" rtlCol="0">
            <a:spAutoFit/>
          </a:bodyPr>
          <a:lstStyle/>
          <a:p>
            <a:r>
              <a:rPr lang="en-US" b="1" dirty="0" smtClean="0">
                <a:latin typeface="Lucida Handwriting" pitchFamily="66" charset="0"/>
              </a:rPr>
              <a:t>HOUSE HOLDS</a:t>
            </a:r>
            <a:endParaRPr lang="en-US" b="1" dirty="0">
              <a:latin typeface="Lucida Handwriting" pitchFamily="66" charset="0"/>
            </a:endParaRPr>
          </a:p>
        </p:txBody>
      </p:sp>
      <p:pic>
        <p:nvPicPr>
          <p:cNvPr id="2051" name="Picture 3" descr="F:\SWM\0068bc34298a00be0293b38d778f1172.jpg"/>
          <p:cNvPicPr>
            <a:picLocks noChangeAspect="1" noChangeArrowheads="1"/>
          </p:cNvPicPr>
          <p:nvPr/>
        </p:nvPicPr>
        <p:blipFill>
          <a:blip r:embed="rId3"/>
          <a:srcRect/>
          <a:stretch>
            <a:fillRect/>
          </a:stretch>
        </p:blipFill>
        <p:spPr bwMode="auto">
          <a:xfrm>
            <a:off x="3657600" y="990600"/>
            <a:ext cx="2590800" cy="1753108"/>
          </a:xfrm>
          <a:prstGeom prst="ellipse">
            <a:avLst/>
          </a:prstGeom>
          <a:ln w="635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Box 6"/>
          <p:cNvSpPr txBox="1"/>
          <p:nvPr/>
        </p:nvSpPr>
        <p:spPr>
          <a:xfrm>
            <a:off x="3886200" y="2819400"/>
            <a:ext cx="2209800" cy="369332"/>
          </a:xfrm>
          <a:prstGeom prst="rect">
            <a:avLst/>
          </a:prstGeom>
          <a:noFill/>
        </p:spPr>
        <p:txBody>
          <a:bodyPr wrap="square" rtlCol="0">
            <a:spAutoFit/>
          </a:bodyPr>
          <a:lstStyle/>
          <a:p>
            <a:r>
              <a:rPr lang="en-US" b="1" dirty="0" smtClean="0">
                <a:latin typeface="Lucida Handwriting" pitchFamily="66" charset="0"/>
              </a:rPr>
              <a:t>AGRICULTURE</a:t>
            </a:r>
          </a:p>
        </p:txBody>
      </p:sp>
      <p:pic>
        <p:nvPicPr>
          <p:cNvPr id="2052" name="Picture 4" descr="F:\SWM\industrial-clipart-industry-15.png"/>
          <p:cNvPicPr>
            <a:picLocks noChangeAspect="1" noChangeArrowheads="1"/>
          </p:cNvPicPr>
          <p:nvPr/>
        </p:nvPicPr>
        <p:blipFill>
          <a:blip r:embed="rId4"/>
          <a:srcRect/>
          <a:stretch>
            <a:fillRect/>
          </a:stretch>
        </p:blipFill>
        <p:spPr bwMode="auto">
          <a:xfrm>
            <a:off x="6400800" y="914400"/>
            <a:ext cx="2438400" cy="1828800"/>
          </a:xfrm>
          <a:prstGeom prst="ellipse">
            <a:avLst/>
          </a:prstGeom>
          <a:ln w="635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6629400" y="2819400"/>
            <a:ext cx="2438400" cy="369332"/>
          </a:xfrm>
          <a:prstGeom prst="rect">
            <a:avLst/>
          </a:prstGeom>
          <a:noFill/>
        </p:spPr>
        <p:txBody>
          <a:bodyPr wrap="square" rtlCol="0">
            <a:spAutoFit/>
          </a:bodyPr>
          <a:lstStyle/>
          <a:p>
            <a:r>
              <a:rPr lang="en-US" b="1" dirty="0" smtClean="0">
                <a:latin typeface="Lucida Handwriting" pitchFamily="66" charset="0"/>
              </a:rPr>
              <a:t>INDUSTRY</a:t>
            </a:r>
          </a:p>
        </p:txBody>
      </p:sp>
      <p:pic>
        <p:nvPicPr>
          <p:cNvPr id="2053" name="Picture 5" descr="F:\SWM\$_35.JPG"/>
          <p:cNvPicPr>
            <a:picLocks noChangeAspect="1" noChangeArrowheads="1"/>
          </p:cNvPicPr>
          <p:nvPr/>
        </p:nvPicPr>
        <p:blipFill>
          <a:blip r:embed="rId5"/>
          <a:srcRect/>
          <a:stretch>
            <a:fillRect/>
          </a:stretch>
        </p:blipFill>
        <p:spPr bwMode="auto">
          <a:xfrm>
            <a:off x="1905000" y="3505200"/>
            <a:ext cx="2743200" cy="2084832"/>
          </a:xfrm>
          <a:prstGeom prst="ellipse">
            <a:avLst/>
          </a:prstGeom>
          <a:ln w="635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p:cNvSpPr txBox="1"/>
          <p:nvPr/>
        </p:nvSpPr>
        <p:spPr>
          <a:xfrm>
            <a:off x="1905000" y="5867400"/>
            <a:ext cx="2667000" cy="369332"/>
          </a:xfrm>
          <a:prstGeom prst="rect">
            <a:avLst/>
          </a:prstGeom>
          <a:noFill/>
        </p:spPr>
        <p:txBody>
          <a:bodyPr wrap="square" rtlCol="0">
            <a:spAutoFit/>
          </a:bodyPr>
          <a:lstStyle/>
          <a:p>
            <a:r>
              <a:rPr lang="en-US" b="1" dirty="0" smtClean="0">
                <a:latin typeface="Lucida Handwriting" pitchFamily="66" charset="0"/>
              </a:rPr>
              <a:t>CONSTRUCTION</a:t>
            </a:r>
          </a:p>
        </p:txBody>
      </p:sp>
      <p:pic>
        <p:nvPicPr>
          <p:cNvPr id="2054" name="Picture 6" descr="F:\SWM\hospital.png"/>
          <p:cNvPicPr>
            <a:picLocks noChangeAspect="1" noChangeArrowheads="1"/>
          </p:cNvPicPr>
          <p:nvPr/>
        </p:nvPicPr>
        <p:blipFill>
          <a:blip r:embed="rId6"/>
          <a:srcRect l="7252" t="13385" r="6870" b="11801"/>
          <a:stretch>
            <a:fillRect/>
          </a:stretch>
        </p:blipFill>
        <p:spPr bwMode="auto">
          <a:xfrm>
            <a:off x="4806820" y="3505200"/>
            <a:ext cx="2736980" cy="1987296"/>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TextBox 12"/>
          <p:cNvSpPr txBox="1"/>
          <p:nvPr/>
        </p:nvSpPr>
        <p:spPr>
          <a:xfrm>
            <a:off x="5181600" y="5791200"/>
            <a:ext cx="2438400" cy="369332"/>
          </a:xfrm>
          <a:prstGeom prst="rect">
            <a:avLst/>
          </a:prstGeom>
          <a:noFill/>
        </p:spPr>
        <p:txBody>
          <a:bodyPr wrap="square" rtlCol="0">
            <a:spAutoFit/>
          </a:bodyPr>
          <a:lstStyle/>
          <a:p>
            <a:r>
              <a:rPr lang="en-US" b="1" dirty="0" smtClean="0">
                <a:latin typeface="Lucida Handwriting" pitchFamily="66" charset="0"/>
              </a:rPr>
              <a:t>INSTITUTION 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Solid waste management</a:t>
            </a:r>
            <a:br>
              <a:rPr lang="en-US" dirty="0" smtClean="0"/>
            </a:br>
            <a:r>
              <a:rPr lang="en-US" dirty="0" smtClean="0"/>
              <a:t>	“3rs”</a:t>
            </a:r>
            <a:endParaRPr lang="en-US" dirty="0"/>
          </a:p>
        </p:txBody>
      </p:sp>
      <p:pic>
        <p:nvPicPr>
          <p:cNvPr id="3074" name="Picture 2" descr="F:\SWM\485b5476af386db266d625b59022715a--reduce-reuse-recycle-logo-free.jpg"/>
          <p:cNvPicPr>
            <a:picLocks noChangeAspect="1" noChangeArrowheads="1"/>
          </p:cNvPicPr>
          <p:nvPr/>
        </p:nvPicPr>
        <p:blipFill>
          <a:blip r:embed="rId2"/>
          <a:srcRect/>
          <a:stretch>
            <a:fillRect/>
          </a:stretch>
        </p:blipFill>
        <p:spPr bwMode="auto">
          <a:xfrm>
            <a:off x="2362200" y="1676400"/>
            <a:ext cx="5334000" cy="4648200"/>
          </a:xfrm>
          <a:prstGeom prst="rect">
            <a:avLst/>
          </a:prstGeom>
          <a:noFill/>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533400" y="0"/>
            <a:ext cx="8308975" cy="609600"/>
          </a:xfrm>
        </p:spPr>
        <p:txBody>
          <a:bodyPr>
            <a:normAutofit fontScale="90000"/>
          </a:bodyPr>
          <a:lstStyle/>
          <a:p>
            <a:pPr eaLnBrk="1" hangingPunct="1">
              <a:defRPr/>
            </a:pPr>
            <a:r>
              <a:rPr lang="en-US" dirty="0" smtClean="0"/>
              <a:t>   Electronic waste (E-waste)</a:t>
            </a:r>
          </a:p>
        </p:txBody>
      </p:sp>
      <p:sp>
        <p:nvSpPr>
          <p:cNvPr id="9219" name="Rectangle 3"/>
          <p:cNvSpPr>
            <a:spLocks noGrp="1" noRot="1" noChangeArrowheads="1"/>
          </p:cNvSpPr>
          <p:nvPr>
            <p:ph type="body" idx="1"/>
          </p:nvPr>
        </p:nvSpPr>
        <p:spPr>
          <a:xfrm>
            <a:off x="914400" y="3276600"/>
            <a:ext cx="8229600" cy="3581400"/>
          </a:xfrm>
        </p:spPr>
        <p:txBody>
          <a:bodyPr>
            <a:normAutofit/>
          </a:bodyPr>
          <a:lstStyle/>
          <a:p>
            <a:pPr algn="just" eaLnBrk="1" hangingPunct="1">
              <a:defRPr/>
            </a:pPr>
            <a:r>
              <a:rPr lang="en-US" sz="2800" b="1" dirty="0" smtClean="0">
                <a:latin typeface="Arial Narrow" pitchFamily="34" charset="0"/>
              </a:rPr>
              <a:t>Among top ten cities generating e-waste, Mumbai ranks first followed by Delhi, Bangalore, Chennai, Kolkata, </a:t>
            </a:r>
            <a:r>
              <a:rPr lang="en-US" sz="2800" b="1" dirty="0" err="1" smtClean="0">
                <a:latin typeface="Arial Narrow" pitchFamily="34" charset="0"/>
              </a:rPr>
              <a:t>Ahmedabad</a:t>
            </a:r>
            <a:r>
              <a:rPr lang="en-US" sz="2800" b="1" dirty="0" smtClean="0">
                <a:latin typeface="Arial Narrow" pitchFamily="34" charset="0"/>
              </a:rPr>
              <a:t>, Hyderabad, </a:t>
            </a:r>
            <a:r>
              <a:rPr lang="en-US" sz="2800" b="1" dirty="0" err="1" smtClean="0">
                <a:latin typeface="Arial Narrow" pitchFamily="34" charset="0"/>
              </a:rPr>
              <a:t>Pune</a:t>
            </a:r>
            <a:r>
              <a:rPr lang="en-US" sz="2800" b="1" dirty="0" smtClean="0">
                <a:latin typeface="Arial Narrow" pitchFamily="34" charset="0"/>
              </a:rPr>
              <a:t>, </a:t>
            </a:r>
            <a:r>
              <a:rPr lang="en-US" sz="2800" b="1" dirty="0" err="1" smtClean="0">
                <a:latin typeface="Arial Narrow" pitchFamily="34" charset="0"/>
              </a:rPr>
              <a:t>Surat</a:t>
            </a:r>
            <a:r>
              <a:rPr lang="en-US" sz="2800" b="1" dirty="0" smtClean="0">
                <a:latin typeface="Arial Narrow" pitchFamily="34" charset="0"/>
              </a:rPr>
              <a:t> and Nagpur. </a:t>
            </a:r>
          </a:p>
          <a:p>
            <a:pPr algn="just" eaLnBrk="1" hangingPunct="1">
              <a:defRPr/>
            </a:pPr>
            <a:endParaRPr lang="en-US" sz="2800" b="1" dirty="0" smtClean="0">
              <a:latin typeface="Arial Narrow" pitchFamily="34" charset="0"/>
            </a:endParaRPr>
          </a:p>
        </p:txBody>
      </p:sp>
      <p:pic>
        <p:nvPicPr>
          <p:cNvPr id="4" name="Picture 4" descr="e-waste2">
            <a:hlinkClick r:id="rId3"/>
          </p:cNvPr>
          <p:cNvPicPr>
            <a:picLocks noChangeAspect="1" noChangeArrowheads="1"/>
          </p:cNvPicPr>
          <p:nvPr/>
        </p:nvPicPr>
        <p:blipFill>
          <a:blip r:embed="rId4" cstate="print"/>
          <a:srcRect/>
          <a:stretch>
            <a:fillRect/>
          </a:stretch>
        </p:blipFill>
        <p:spPr bwMode="auto">
          <a:xfrm>
            <a:off x="1143000" y="914400"/>
            <a:ext cx="3505200" cy="2514600"/>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1447800" y="0"/>
            <a:ext cx="6736080" cy="762000"/>
          </a:xfrm>
        </p:spPr>
        <p:txBody>
          <a:bodyPr/>
          <a:lstStyle/>
          <a:p>
            <a:pPr eaLnBrk="1" hangingPunct="1">
              <a:defRPr/>
            </a:pPr>
            <a:r>
              <a:rPr lang="en-US" dirty="0" smtClean="0"/>
              <a:t>Composition of E-waste </a:t>
            </a:r>
          </a:p>
        </p:txBody>
      </p:sp>
      <p:sp>
        <p:nvSpPr>
          <p:cNvPr id="13315" name="Rectangle 3"/>
          <p:cNvSpPr>
            <a:spLocks noGrp="1" noRot="1" noChangeArrowheads="1"/>
          </p:cNvSpPr>
          <p:nvPr>
            <p:ph type="body" idx="1"/>
          </p:nvPr>
        </p:nvSpPr>
        <p:spPr>
          <a:xfrm>
            <a:off x="838200" y="762000"/>
            <a:ext cx="8305800" cy="5486400"/>
          </a:xfrm>
        </p:spPr>
        <p:txBody>
          <a:bodyPr>
            <a:normAutofit lnSpcReduction="10000"/>
          </a:bodyPr>
          <a:lstStyle/>
          <a:p>
            <a:pPr algn="just" eaLnBrk="1" hangingPunct="1">
              <a:lnSpc>
                <a:spcPct val="80000"/>
              </a:lnSpc>
              <a:defRPr/>
            </a:pPr>
            <a:r>
              <a:rPr lang="en-US" sz="2800" dirty="0" smtClean="0">
                <a:solidFill>
                  <a:srgbClr val="0070C0"/>
                </a:solidFill>
              </a:rPr>
              <a:t>Composition of E-waste is very diverse and differs in products across different categories. It contains more than 1000 different substances, which fall under “hazardous” and “non-hazardous” categories</a:t>
            </a:r>
            <a:r>
              <a:rPr lang="en-US" sz="2800" dirty="0" smtClean="0"/>
              <a:t>.</a:t>
            </a:r>
          </a:p>
          <a:p>
            <a:pPr algn="just" eaLnBrk="1" hangingPunct="1">
              <a:lnSpc>
                <a:spcPct val="80000"/>
              </a:lnSpc>
              <a:defRPr/>
            </a:pPr>
            <a:endParaRPr lang="en-US" sz="2800" dirty="0" smtClean="0"/>
          </a:p>
          <a:p>
            <a:pPr algn="just" eaLnBrk="1" hangingPunct="1">
              <a:lnSpc>
                <a:spcPct val="80000"/>
              </a:lnSpc>
              <a:defRPr/>
            </a:pPr>
            <a:r>
              <a:rPr lang="en-US" sz="2800" dirty="0" smtClean="0"/>
              <a:t>Broadly, it consists of ferrous and nonferrous metals, plastics, glass, wood &amp; plywood, printed circuit boards, concrete and ceramics, rubber and other items. Iron and steel constitutes about 50% of the e-waste  followed by plastics (21%), non ferrous metals (13%) and other constituents. </a:t>
            </a:r>
          </a:p>
          <a:p>
            <a:pPr algn="just" eaLnBrk="1" hangingPunct="1">
              <a:lnSpc>
                <a:spcPct val="80000"/>
              </a:lnSpc>
              <a:defRPr/>
            </a:pPr>
            <a:endParaRPr lang="en-US" sz="2800" dirty="0" smtClean="0"/>
          </a:p>
          <a:p>
            <a:pPr algn="just" eaLnBrk="1" hangingPunct="1">
              <a:lnSpc>
                <a:spcPct val="80000"/>
              </a:lnSpc>
              <a:defRPr/>
            </a:pPr>
            <a:r>
              <a:rPr lang="en-US" sz="2800" dirty="0" smtClean="0">
                <a:solidFill>
                  <a:srgbClr val="C00000"/>
                </a:solidFill>
              </a:rPr>
              <a:t>Non-ferrous metals consist of metals like copper, </a:t>
            </a:r>
            <a:r>
              <a:rPr lang="en-US" sz="2800" dirty="0" err="1" smtClean="0">
                <a:solidFill>
                  <a:srgbClr val="C00000"/>
                </a:solidFill>
              </a:rPr>
              <a:t>aluminium</a:t>
            </a:r>
            <a:r>
              <a:rPr lang="en-US" sz="2800" dirty="0" smtClean="0">
                <a:solidFill>
                  <a:srgbClr val="C00000"/>
                </a:solidFill>
              </a:rPr>
              <a:t> and precious metals </a:t>
            </a:r>
            <a:r>
              <a:rPr lang="en-US" sz="2800" dirty="0" err="1" smtClean="0">
                <a:solidFill>
                  <a:srgbClr val="C00000"/>
                </a:solidFill>
              </a:rPr>
              <a:t>eg</a:t>
            </a:r>
            <a:r>
              <a:rPr lang="en-US" sz="2800" dirty="0" smtClean="0">
                <a:solidFill>
                  <a:srgbClr val="C00000"/>
                </a:solidFill>
              </a:rPr>
              <a:t>. silver, gold, platinum, palladium etc</a:t>
            </a:r>
            <a:r>
              <a:rPr lang="en-US" sz="2800" dirty="0" smtClean="0"/>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1417638"/>
          </a:xfrm>
        </p:spPr>
        <p:txBody>
          <a:bodyPr>
            <a:normAutofit/>
          </a:bodyPr>
          <a:lstStyle/>
          <a:p>
            <a:r>
              <a:rPr lang="en-US" b="1" u="sng" dirty="0" smtClean="0"/>
              <a:t>Health effects</a:t>
            </a:r>
            <a:br>
              <a:rPr lang="en-US" b="1" u="sng" dirty="0" smtClean="0"/>
            </a:br>
            <a:endParaRPr lang="en-US" u="sng" dirty="0"/>
          </a:p>
        </p:txBody>
      </p:sp>
      <p:sp>
        <p:nvSpPr>
          <p:cNvPr id="3" name="Content Placeholder 2"/>
          <p:cNvSpPr>
            <a:spLocks noGrp="1"/>
          </p:cNvSpPr>
          <p:nvPr>
            <p:ph idx="1"/>
          </p:nvPr>
        </p:nvSpPr>
        <p:spPr>
          <a:xfrm>
            <a:off x="609600" y="609600"/>
            <a:ext cx="8534400" cy="6248400"/>
          </a:xfrm>
        </p:spPr>
        <p:txBody>
          <a:bodyPr>
            <a:noAutofit/>
          </a:bodyPr>
          <a:lstStyle/>
          <a:p>
            <a:pPr algn="just">
              <a:lnSpc>
                <a:spcPct val="170000"/>
              </a:lnSpc>
            </a:pPr>
            <a:r>
              <a:rPr lang="en-US" sz="2200" b="1" dirty="0" smtClean="0">
                <a:solidFill>
                  <a:srgbClr val="0070C0"/>
                </a:solidFill>
              </a:rPr>
              <a:t>Contaminated or polluted soil directly affects human health</a:t>
            </a:r>
            <a:r>
              <a:rPr lang="en-US" sz="2200" b="1" dirty="0" smtClean="0"/>
              <a:t> through direct contact with soil or </a:t>
            </a:r>
            <a:r>
              <a:rPr lang="en-US" sz="2200" b="1" i="1" dirty="0" smtClean="0"/>
              <a:t>via</a:t>
            </a:r>
            <a:r>
              <a:rPr lang="en-US" sz="2200" b="1" dirty="0" smtClean="0"/>
              <a:t> inhalation of soil contaminants which have vaporized; </a:t>
            </a:r>
            <a:r>
              <a:rPr lang="en-US" sz="2200" b="1" dirty="0" smtClean="0">
                <a:solidFill>
                  <a:srgbClr val="0070C0"/>
                </a:solidFill>
              </a:rPr>
              <a:t>potentially greater threats are posed by the infiltration of soil contamination into groundwater aquifers used for human consumption</a:t>
            </a:r>
            <a:r>
              <a:rPr lang="en-US" sz="2200" b="1" dirty="0" smtClean="0"/>
              <a:t>, sometimes in areas apparently far removed from any apparent source of above ground contamination.</a:t>
            </a:r>
          </a:p>
          <a:p>
            <a:pPr algn="just">
              <a:lnSpc>
                <a:spcPct val="170000"/>
              </a:lnSpc>
            </a:pPr>
            <a:r>
              <a:rPr lang="en-US" sz="2200" b="1" dirty="0" smtClean="0">
                <a:solidFill>
                  <a:srgbClr val="FF0000"/>
                </a:solidFill>
              </a:rPr>
              <a:t>Health consequences from exposure to soil contamination vary greatly depending on pollutant type, pathway of attack and vulnerability of the exposed population.</a:t>
            </a:r>
          </a:p>
          <a:p>
            <a:endParaRPr lang="en-US" sz="22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381000"/>
          </a:xfrm>
        </p:spPr>
        <p:txBody>
          <a:bodyPr>
            <a:normAutofit fontScale="90000"/>
          </a:bodyPr>
          <a:lstStyle/>
          <a:p>
            <a:r>
              <a:rPr lang="en-US" b="1" dirty="0" smtClean="0"/>
              <a:t/>
            </a:r>
            <a:br>
              <a:rPr lang="en-US" b="1" dirty="0" smtClean="0"/>
            </a:br>
            <a:r>
              <a:rPr lang="en-US" b="1" dirty="0" smtClean="0"/>
              <a:t>Bioaccumulation</a:t>
            </a:r>
            <a:br>
              <a:rPr lang="en-US" b="1" dirty="0" smtClean="0"/>
            </a:br>
            <a:endParaRPr lang="en-US" dirty="0"/>
          </a:p>
        </p:txBody>
      </p:sp>
      <p:sp>
        <p:nvSpPr>
          <p:cNvPr id="3" name="Content Placeholder 2"/>
          <p:cNvSpPr>
            <a:spLocks noGrp="1"/>
          </p:cNvSpPr>
          <p:nvPr>
            <p:ph idx="1"/>
          </p:nvPr>
        </p:nvSpPr>
        <p:spPr>
          <a:xfrm>
            <a:off x="838200" y="762000"/>
            <a:ext cx="8095488" cy="5486400"/>
          </a:xfrm>
        </p:spPr>
        <p:txBody>
          <a:bodyPr>
            <a:normAutofit fontScale="25000" lnSpcReduction="20000"/>
          </a:bodyPr>
          <a:lstStyle/>
          <a:p>
            <a:pPr algn="just"/>
            <a:r>
              <a:rPr lang="en-US" sz="8000" b="1" dirty="0" smtClean="0">
                <a:latin typeface="Arial Narrow" pitchFamily="34" charset="0"/>
              </a:rPr>
              <a:t>Soil pollution can harm humans by </a:t>
            </a:r>
            <a:r>
              <a:rPr lang="en-US" sz="8000" b="1" dirty="0" smtClean="0">
                <a:solidFill>
                  <a:srgbClr val="FF0000"/>
                </a:solidFill>
                <a:latin typeface="Arial Narrow" pitchFamily="34" charset="0"/>
              </a:rPr>
              <a:t>bioaccumulation.</a:t>
            </a:r>
            <a:r>
              <a:rPr lang="en-US" sz="8000" b="1" dirty="0" smtClean="0">
                <a:latin typeface="Arial Narrow" pitchFamily="34" charset="0"/>
              </a:rPr>
              <a:t> </a:t>
            </a:r>
          </a:p>
          <a:p>
            <a:pPr algn="just"/>
            <a:endParaRPr lang="en-US" sz="8000" b="1" dirty="0" smtClean="0">
              <a:latin typeface="Arial Narrow" pitchFamily="34" charset="0"/>
            </a:endParaRPr>
          </a:p>
          <a:p>
            <a:pPr algn="just">
              <a:lnSpc>
                <a:spcPct val="170000"/>
              </a:lnSpc>
            </a:pPr>
            <a:r>
              <a:rPr lang="en-US" sz="8000" b="1" dirty="0" smtClean="0">
                <a:solidFill>
                  <a:srgbClr val="00B050"/>
                </a:solidFill>
                <a:latin typeface="Arial Narrow" pitchFamily="34" charset="0"/>
              </a:rPr>
              <a:t>Plants that are grown in lightly polluted soil continuously absorb molecules of the pollutants. Since the plants cannot get rid of these molecules, they accumulate in the plant, causing higher amounts of pollution to exist in the plant than in the soil. </a:t>
            </a:r>
          </a:p>
          <a:p>
            <a:pPr algn="just">
              <a:lnSpc>
                <a:spcPct val="170000"/>
              </a:lnSpc>
            </a:pPr>
            <a:r>
              <a:rPr lang="en-US" sz="8000" b="1" dirty="0" smtClean="0">
                <a:latin typeface="Arial Narrow" pitchFamily="34" charset="0"/>
              </a:rPr>
              <a:t>Animals who eat many of these polluted plants take on all the pollution those plants have accumulated. Larger animals who eat the plant-eating animals take on all the pollution from the animals they eat. </a:t>
            </a:r>
          </a:p>
          <a:p>
            <a:pPr algn="just">
              <a:lnSpc>
                <a:spcPct val="170000"/>
              </a:lnSpc>
            </a:pPr>
            <a:r>
              <a:rPr lang="en-US" sz="8000" b="1" dirty="0" smtClean="0">
                <a:solidFill>
                  <a:srgbClr val="0070C0"/>
                </a:solidFill>
                <a:latin typeface="Arial Narrow" pitchFamily="34" charset="0"/>
              </a:rPr>
              <a:t>Humans who eat plants or animals that have accumulated large amounts of soil pollutants may be poisoned, even if the soil itself does not contain enough pollution to harm human health.</a:t>
            </a:r>
          </a:p>
          <a:p>
            <a:pPr>
              <a:lnSpc>
                <a:spcPct val="170000"/>
              </a:lnSpc>
              <a:buNone/>
            </a:pPr>
            <a:r>
              <a:rPr lang="en-US" sz="8000" dirty="0" smtClean="0">
                <a:latin typeface="Arial Narrow" pitchFamily="34" charset="0"/>
              </a:rPr>
              <a:t/>
            </a:r>
            <a:br>
              <a:rPr lang="en-US" sz="8000" dirty="0" smtClean="0">
                <a:latin typeface="Arial Narrow" pitchFamily="34" charset="0"/>
              </a:rPr>
            </a:br>
            <a:endParaRPr lang="en-US" sz="8000" dirty="0" smtClean="0">
              <a:latin typeface="Arial Narrow" pitchFamily="34" charset="0"/>
            </a:endParaRP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562088" cy="838200"/>
          </a:xfrm>
        </p:spPr>
        <p:txBody>
          <a:bodyPr>
            <a:normAutofit/>
          </a:bodyPr>
          <a:lstStyle/>
          <a:p>
            <a:r>
              <a:rPr lang="en-US" dirty="0" smtClean="0">
                <a:solidFill>
                  <a:schemeClr val="accent5"/>
                </a:solidFill>
              </a:rPr>
              <a:t>Solid Waste Management</a:t>
            </a:r>
            <a:endParaRPr lang="en-US" dirty="0">
              <a:solidFill>
                <a:schemeClr val="accent5"/>
              </a:solidFill>
            </a:endParaRPr>
          </a:p>
        </p:txBody>
      </p:sp>
      <p:sp>
        <p:nvSpPr>
          <p:cNvPr id="3" name="Content Placeholder 2"/>
          <p:cNvSpPr>
            <a:spLocks noGrp="1"/>
          </p:cNvSpPr>
          <p:nvPr>
            <p:ph idx="1"/>
          </p:nvPr>
        </p:nvSpPr>
        <p:spPr>
          <a:xfrm>
            <a:off x="990600" y="1524000"/>
            <a:ext cx="7943088" cy="4724400"/>
          </a:xfrm>
        </p:spPr>
        <p:txBody>
          <a:bodyPr/>
          <a:lstStyle/>
          <a:p>
            <a:pPr>
              <a:lnSpc>
                <a:spcPct val="150000"/>
              </a:lnSpc>
            </a:pPr>
            <a:r>
              <a:rPr lang="en-US" dirty="0" smtClean="0">
                <a:solidFill>
                  <a:srgbClr val="0070C0"/>
                </a:solidFill>
              </a:rPr>
              <a:t>Reusing of materials:</a:t>
            </a:r>
            <a:br>
              <a:rPr lang="en-US" dirty="0" smtClean="0">
                <a:solidFill>
                  <a:srgbClr val="0070C0"/>
                </a:solidFill>
              </a:rPr>
            </a:br>
            <a:r>
              <a:rPr lang="en-US" dirty="0" smtClean="0"/>
              <a:t>Materials such as glass containers, plastic bags, paper, cloth etc. can be reused at domestic levels rather than being disposed, reducing solid waste pollution.</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Recycling and recovery of materials</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a:xfrm>
            <a:off x="838200" y="1143000"/>
            <a:ext cx="8095488" cy="5105400"/>
          </a:xfrm>
        </p:spPr>
        <p:txBody>
          <a:bodyPr>
            <a:normAutofit lnSpcReduction="10000"/>
          </a:bodyPr>
          <a:lstStyle/>
          <a:p>
            <a:pPr algn="just"/>
            <a:r>
              <a:rPr lang="en-US" sz="3600" dirty="0" smtClean="0"/>
              <a:t>This is a reasonable solution for reducing soil pollution. Materials such as paper, some kinds of plastics, e-waste and glass can and are being recycled. This decreases the volume of refuse and helps in the conservation of natural resources. </a:t>
            </a:r>
          </a:p>
          <a:p>
            <a:pPr algn="just">
              <a:buNone/>
            </a:pPr>
            <a:endParaRPr lang="en-US" dirty="0" smtClean="0"/>
          </a:p>
          <a:p>
            <a:pPr algn="just">
              <a:buNone/>
            </a:pPr>
            <a:r>
              <a:rPr lang="en-US" dirty="0" smtClean="0"/>
              <a:t>   </a:t>
            </a:r>
            <a:r>
              <a:rPr lang="en-US" b="1" dirty="0" smtClean="0">
                <a:solidFill>
                  <a:srgbClr val="00B050"/>
                </a:solidFill>
              </a:rPr>
              <a:t>For example, recovery of one </a:t>
            </a:r>
            <a:r>
              <a:rPr lang="en-US" b="1" dirty="0" err="1" smtClean="0">
                <a:solidFill>
                  <a:srgbClr val="00B050"/>
                </a:solidFill>
              </a:rPr>
              <a:t>tonne</a:t>
            </a:r>
            <a:r>
              <a:rPr lang="en-US" b="1" dirty="0" smtClean="0">
                <a:solidFill>
                  <a:srgbClr val="00B050"/>
                </a:solidFill>
              </a:rPr>
              <a:t> of paper can save 17 trees.</a:t>
            </a:r>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792162"/>
          </a:xfrm>
        </p:spPr>
        <p:txBody>
          <a:bodyPr/>
          <a:lstStyle/>
          <a:p>
            <a:r>
              <a:rPr lang="en-US" dirty="0" smtClean="0"/>
              <a:t>   </a:t>
            </a:r>
            <a:r>
              <a:rPr lang="en-US" dirty="0" smtClean="0">
                <a:solidFill>
                  <a:srgbClr val="0070C0"/>
                </a:solidFill>
              </a:rPr>
              <a:t>Reforesting</a:t>
            </a:r>
            <a:endParaRPr lang="en-US" dirty="0">
              <a:solidFill>
                <a:srgbClr val="0070C0"/>
              </a:solidFill>
            </a:endParaRPr>
          </a:p>
        </p:txBody>
      </p:sp>
      <p:sp>
        <p:nvSpPr>
          <p:cNvPr id="3" name="Content Placeholder 2"/>
          <p:cNvSpPr>
            <a:spLocks noGrp="1"/>
          </p:cNvSpPr>
          <p:nvPr>
            <p:ph idx="1"/>
          </p:nvPr>
        </p:nvSpPr>
        <p:spPr/>
        <p:txBody>
          <a:bodyPr/>
          <a:lstStyle/>
          <a:p>
            <a:r>
              <a:rPr lang="en-US" sz="3600" dirty="0" smtClean="0"/>
              <a:t>Control of land loss and soil erosion can be attempted through restoring forest and grass cover to check wastelands, soil erosion and floods. </a:t>
            </a:r>
          </a:p>
          <a:p>
            <a:endParaRPr lang="en-US" sz="3600" dirty="0" smtClean="0"/>
          </a:p>
          <a:p>
            <a:r>
              <a:rPr lang="en-US" sz="3600" dirty="0" smtClean="0"/>
              <a:t>Crop rotation or mixed cropping can improve the fertility of the land</a:t>
            </a:r>
            <a:r>
              <a:rPr lang="en-US" dirty="0" smtClean="0"/>
              <a:t>.</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026866" y="1219200"/>
            <a:ext cx="6974134" cy="4495799"/>
          </a:xfrm>
          <a:prstGeom prst="rect">
            <a:avLst/>
          </a:prstGeom>
          <a:noFill/>
          <a:ln w="9525">
            <a:noFill/>
            <a:miter lim="800000"/>
            <a:headEnd/>
            <a:tailEnd/>
          </a:ln>
          <a:effectLst/>
        </p:spPr>
      </p:pic>
      <p:sp>
        <p:nvSpPr>
          <p:cNvPr id="3" name="Title 2"/>
          <p:cNvSpPr>
            <a:spLocks noGrp="1"/>
          </p:cNvSpPr>
          <p:nvPr>
            <p:ph type="title"/>
          </p:nvPr>
        </p:nvSpPr>
        <p:spPr>
          <a:xfrm>
            <a:off x="1066800" y="274638"/>
            <a:ext cx="7866888" cy="639762"/>
          </a:xfrm>
        </p:spPr>
        <p:txBody>
          <a:bodyPr>
            <a:normAutofit fontScale="90000"/>
          </a:bodyPr>
          <a:lstStyle/>
          <a:p>
            <a:r>
              <a:rPr lang="en-US" dirty="0" smtClean="0"/>
              <a:t>Radiation Pollution ( Nuclear hazard)</a:t>
            </a:r>
            <a:endParaRPr lang="en-US" dirty="0"/>
          </a:p>
        </p:txBody>
      </p:sp>
      <p:sp>
        <p:nvSpPr>
          <p:cNvPr id="4" name="Content Placeholder 3"/>
          <p:cNvSpPr>
            <a:spLocks noGrp="1"/>
          </p:cNvSpPr>
          <p:nvPr>
            <p:ph idx="1"/>
          </p:nvPr>
        </p:nvSpPr>
        <p:spPr>
          <a:xfrm>
            <a:off x="1752600" y="1219200"/>
            <a:ext cx="7562088" cy="51054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609600"/>
          </a:xfrm>
        </p:spPr>
        <p:txBody>
          <a:bodyPr>
            <a:normAutofit fontScale="90000"/>
          </a:bodyPr>
          <a:lstStyle/>
          <a:p>
            <a:r>
              <a:rPr lang="en-US" sz="2700" u="sng" dirty="0" smtClean="0">
                <a:solidFill>
                  <a:srgbClr val="00B0F0"/>
                </a:solidFill>
              </a:rPr>
              <a:t/>
            </a:r>
            <a:br>
              <a:rPr lang="en-US" sz="2700" u="sng" dirty="0" smtClean="0">
                <a:solidFill>
                  <a:srgbClr val="00B0F0"/>
                </a:solidFill>
              </a:rPr>
            </a:br>
            <a:r>
              <a:rPr lang="en-US" sz="3600" u="sng" dirty="0" smtClean="0">
                <a:solidFill>
                  <a:srgbClr val="00B0F0"/>
                </a:solidFill>
              </a:rPr>
              <a:t>Case Study</a:t>
            </a:r>
            <a:r>
              <a:rPr lang="en-US" sz="3600" dirty="0" smtClean="0">
                <a:solidFill>
                  <a:srgbClr val="00B0F0"/>
                </a:solidFill>
              </a:rPr>
              <a:t>: </a:t>
            </a:r>
            <a:r>
              <a:rPr lang="en-US" sz="3600" b="1" dirty="0" smtClean="0">
                <a:solidFill>
                  <a:srgbClr val="00B0F0"/>
                </a:solidFill>
              </a:rPr>
              <a:t>DDT Pesticide Exposure</a:t>
            </a:r>
            <a:br>
              <a:rPr lang="en-US" sz="3600" b="1" dirty="0" smtClean="0">
                <a:solidFill>
                  <a:srgbClr val="00B0F0"/>
                </a:solidFill>
              </a:rPr>
            </a:br>
            <a:endParaRPr lang="en-US" sz="3600" dirty="0"/>
          </a:p>
        </p:txBody>
      </p:sp>
      <p:sp>
        <p:nvSpPr>
          <p:cNvPr id="3" name="Content Placeholder 2"/>
          <p:cNvSpPr>
            <a:spLocks noGrp="1"/>
          </p:cNvSpPr>
          <p:nvPr>
            <p:ph idx="1"/>
          </p:nvPr>
        </p:nvSpPr>
        <p:spPr>
          <a:xfrm>
            <a:off x="990600" y="1143000"/>
            <a:ext cx="7696200" cy="5715000"/>
          </a:xfrm>
        </p:spPr>
        <p:txBody>
          <a:bodyPr>
            <a:normAutofit fontScale="92500" lnSpcReduction="10000"/>
          </a:bodyPr>
          <a:lstStyle/>
          <a:p>
            <a:pPr algn="just"/>
            <a:r>
              <a:rPr lang="en-US" dirty="0" smtClean="0"/>
              <a:t>DDT was a popular pesticide used from the 1940s to the 1970s in the United States of America to control insect pests affecting farms, forests, and home gardens. </a:t>
            </a:r>
          </a:p>
          <a:p>
            <a:pPr algn="just"/>
            <a:r>
              <a:rPr lang="en-US" dirty="0" smtClean="0"/>
              <a:t>Many people were exposed to this chemical by using it regularly, but many ocean animals were also exposed to it when rain would wash this chemical into the storm drains and out into the ocean. </a:t>
            </a:r>
          </a:p>
          <a:p>
            <a:pPr algn="just"/>
            <a:r>
              <a:rPr lang="en-US" dirty="0" smtClean="0"/>
              <a:t>In 1972, the EPA banned the usage of this chemical due to the increase of cancer among people and the widespread decline of bird </a:t>
            </a:r>
          </a:p>
          <a:p>
            <a:pPr algn="just">
              <a:buNone/>
            </a:pPr>
            <a:r>
              <a:rPr lang="en-US" dirty="0" smtClean="0"/>
              <a:t>   species.</a:t>
            </a:r>
          </a:p>
          <a:p>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1219200" y="0"/>
            <a:ext cx="7467600" cy="685800"/>
          </a:xfrm>
        </p:spPr>
        <p:txBody>
          <a:bodyPr>
            <a:normAutofit fontScale="90000"/>
          </a:bodyPr>
          <a:lstStyle/>
          <a:p>
            <a:pPr eaLnBrk="1" hangingPunct="1"/>
            <a:r>
              <a:rPr lang="en-US" b="1" dirty="0" smtClean="0">
                <a:solidFill>
                  <a:srgbClr val="7030A0"/>
                </a:solidFill>
              </a:rPr>
              <a:t>RADIATION</a:t>
            </a:r>
          </a:p>
        </p:txBody>
      </p:sp>
      <p:sp>
        <p:nvSpPr>
          <p:cNvPr id="7171" name="Content Placeholder 5"/>
          <p:cNvSpPr>
            <a:spLocks noGrp="1"/>
          </p:cNvSpPr>
          <p:nvPr>
            <p:ph idx="1"/>
          </p:nvPr>
        </p:nvSpPr>
        <p:spPr>
          <a:xfrm>
            <a:off x="1066800" y="838200"/>
            <a:ext cx="8077200" cy="1066800"/>
          </a:xfrm>
        </p:spPr>
        <p:txBody>
          <a:bodyPr>
            <a:normAutofit/>
          </a:bodyPr>
          <a:lstStyle/>
          <a:p>
            <a:pPr eaLnBrk="1" hangingPunct="1"/>
            <a:r>
              <a:rPr lang="en-US" sz="3200" b="1" i="1" dirty="0" smtClean="0">
                <a:solidFill>
                  <a:srgbClr val="0070C0"/>
                </a:solidFill>
                <a:latin typeface="Times New Roman" pitchFamily="18" charset="0"/>
                <a:cs typeface="Times New Roman" pitchFamily="18" charset="0"/>
              </a:rPr>
              <a:t>Radiation occurs when unstable nuclei of atoms decay and release particles.</a:t>
            </a:r>
          </a:p>
        </p:txBody>
      </p:sp>
      <p:sp>
        <p:nvSpPr>
          <p:cNvPr id="7172" name="Rectangle 3"/>
          <p:cNvSpPr>
            <a:spLocks noChangeArrowheads="1"/>
          </p:cNvSpPr>
          <p:nvPr/>
        </p:nvSpPr>
        <p:spPr bwMode="auto">
          <a:xfrm>
            <a:off x="1143000" y="1981200"/>
            <a:ext cx="8001000" cy="1815882"/>
          </a:xfrm>
          <a:prstGeom prst="rect">
            <a:avLst/>
          </a:prstGeom>
          <a:noFill/>
          <a:ln w="9525">
            <a:noFill/>
            <a:miter lim="800000"/>
            <a:headEnd/>
            <a:tailEnd/>
          </a:ln>
        </p:spPr>
        <p:txBody>
          <a:bodyPr wrap="square">
            <a:spAutoFit/>
          </a:bodyPr>
          <a:lstStyle/>
          <a:p>
            <a:r>
              <a:rPr lang="en-US" sz="2800" b="1" dirty="0"/>
              <a:t>Each radioactive element on the list gives off either alpha radiation or beta radiation -and sometimes gamma radiation too - thereby transforming itself into the next element</a:t>
            </a:r>
          </a:p>
        </p:txBody>
      </p:sp>
      <p:sp>
        <p:nvSpPr>
          <p:cNvPr id="7173" name="Rectangle 4"/>
          <p:cNvSpPr>
            <a:spLocks noChangeArrowheads="1"/>
          </p:cNvSpPr>
          <p:nvPr/>
        </p:nvSpPr>
        <p:spPr bwMode="auto">
          <a:xfrm>
            <a:off x="1066800" y="4038600"/>
            <a:ext cx="8077200" cy="2677656"/>
          </a:xfrm>
          <a:prstGeom prst="rect">
            <a:avLst/>
          </a:prstGeom>
          <a:noFill/>
          <a:ln w="9525">
            <a:noFill/>
            <a:miter lim="800000"/>
            <a:headEnd/>
            <a:tailEnd/>
          </a:ln>
        </p:spPr>
        <p:txBody>
          <a:bodyPr wrap="square">
            <a:spAutoFit/>
          </a:bodyPr>
          <a:lstStyle/>
          <a:p>
            <a:pPr algn="just"/>
            <a:r>
              <a:rPr lang="en-US" sz="2800" dirty="0"/>
              <a:t>When uranium ore is extracted from the earth, most of the uranium is removed from the crushed rock during the milling process, but the radioactive decay products are left in the tailings.</a:t>
            </a:r>
          </a:p>
          <a:p>
            <a:pPr algn="just"/>
            <a:r>
              <a:rPr lang="en-US" sz="2800" dirty="0"/>
              <a:t> Thus 85 percent of the radioactivity of the original ore is discarded in the mill tailings.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219200" y="609600"/>
            <a:ext cx="7696200" cy="5908675"/>
          </a:xfrm>
          <a:prstGeom prst="rect">
            <a:avLst/>
          </a:prstGeom>
          <a:noFill/>
          <a:ln w="9525">
            <a:noFill/>
            <a:miter lim="800000"/>
            <a:headEnd/>
            <a:tailEnd/>
          </a:ln>
        </p:spPr>
        <p:txBody>
          <a:bodyPr wrap="square">
            <a:spAutoFit/>
          </a:bodyPr>
          <a:lstStyle/>
          <a:p>
            <a:pPr>
              <a:lnSpc>
                <a:spcPct val="150000"/>
              </a:lnSpc>
            </a:pPr>
            <a:r>
              <a:rPr lang="en-US" sz="2800" u="sng" dirty="0">
                <a:latin typeface="Constantia" pitchFamily="18" charset="0"/>
              </a:rPr>
              <a:t>Man-made radiation sources </a:t>
            </a:r>
            <a:r>
              <a:rPr lang="en-US" sz="2800" dirty="0">
                <a:solidFill>
                  <a:srgbClr val="7030A0"/>
                </a:solidFill>
                <a:latin typeface="Constantia" pitchFamily="18" charset="0"/>
              </a:rPr>
              <a:t>(18%) </a:t>
            </a:r>
            <a:r>
              <a:rPr lang="en-US" sz="2800" dirty="0">
                <a:latin typeface="Constantia" pitchFamily="18" charset="0"/>
              </a:rPr>
              <a:t>that result in an exposure to members of the public:</a:t>
            </a:r>
          </a:p>
          <a:p>
            <a:pPr>
              <a:lnSpc>
                <a:spcPct val="150000"/>
              </a:lnSpc>
              <a:buFont typeface="Wingdings" pitchFamily="2" charset="2"/>
              <a:buChar char="Ø"/>
            </a:pPr>
            <a:r>
              <a:rPr lang="en-US" sz="2800" dirty="0">
                <a:solidFill>
                  <a:srgbClr val="FF0000"/>
                </a:solidFill>
                <a:latin typeface="Constantia" pitchFamily="18" charset="0"/>
              </a:rPr>
              <a:t>Tobacco (thorium)</a:t>
            </a:r>
          </a:p>
          <a:p>
            <a:pPr>
              <a:lnSpc>
                <a:spcPct val="150000"/>
              </a:lnSpc>
              <a:buFont typeface="Wingdings" pitchFamily="2" charset="2"/>
              <a:buChar char="Ø"/>
            </a:pPr>
            <a:r>
              <a:rPr lang="en-US" sz="2800" dirty="0">
                <a:solidFill>
                  <a:srgbClr val="0070C0"/>
                </a:solidFill>
                <a:latin typeface="Constantia" pitchFamily="18" charset="0"/>
              </a:rPr>
              <a:t>Televisions (tritium)</a:t>
            </a:r>
          </a:p>
          <a:p>
            <a:pPr>
              <a:lnSpc>
                <a:spcPct val="150000"/>
              </a:lnSpc>
              <a:buFont typeface="Wingdings" pitchFamily="2" charset="2"/>
              <a:buChar char="Ø"/>
            </a:pPr>
            <a:r>
              <a:rPr lang="en-US" sz="2800" dirty="0">
                <a:solidFill>
                  <a:srgbClr val="FF0000"/>
                </a:solidFill>
                <a:latin typeface="Constantia" pitchFamily="18" charset="0"/>
              </a:rPr>
              <a:t>Medical X-rays (americium)</a:t>
            </a:r>
          </a:p>
          <a:p>
            <a:pPr>
              <a:lnSpc>
                <a:spcPct val="150000"/>
              </a:lnSpc>
              <a:buFont typeface="Wingdings" pitchFamily="2" charset="2"/>
              <a:buChar char="Ø"/>
            </a:pPr>
            <a:r>
              <a:rPr lang="en-US" sz="2800" dirty="0">
                <a:solidFill>
                  <a:srgbClr val="0070C0"/>
                </a:solidFill>
                <a:latin typeface="Constantia" pitchFamily="18" charset="0"/>
              </a:rPr>
              <a:t>Smoke detectors (americium),</a:t>
            </a:r>
          </a:p>
          <a:p>
            <a:pPr>
              <a:lnSpc>
                <a:spcPct val="150000"/>
              </a:lnSpc>
              <a:buFont typeface="Wingdings" pitchFamily="2" charset="2"/>
              <a:buChar char="Ø"/>
            </a:pPr>
            <a:r>
              <a:rPr lang="en-US" sz="2800" dirty="0">
                <a:solidFill>
                  <a:srgbClr val="FF0000"/>
                </a:solidFill>
                <a:latin typeface="Constantia" pitchFamily="18" charset="0"/>
              </a:rPr>
              <a:t>Lantern mantles (thorium)</a:t>
            </a:r>
          </a:p>
          <a:p>
            <a:pPr>
              <a:lnSpc>
                <a:spcPct val="150000"/>
              </a:lnSpc>
              <a:buFont typeface="Wingdings" pitchFamily="2" charset="2"/>
              <a:buChar char="Ø"/>
            </a:pPr>
            <a:r>
              <a:rPr lang="en-US" sz="2800" dirty="0">
                <a:solidFill>
                  <a:srgbClr val="0070C0"/>
                </a:solidFill>
                <a:latin typeface="Constantia" pitchFamily="18" charset="0"/>
              </a:rPr>
              <a:t>Nuclear medicine (tritium)</a:t>
            </a:r>
          </a:p>
          <a:p>
            <a:pPr>
              <a:lnSpc>
                <a:spcPct val="150000"/>
              </a:lnSpc>
              <a:buFont typeface="Wingdings" pitchFamily="2" charset="2"/>
              <a:buChar char="Ø"/>
            </a:pPr>
            <a:r>
              <a:rPr lang="en-US" sz="2800" dirty="0">
                <a:solidFill>
                  <a:srgbClr val="FF0000"/>
                </a:solidFill>
                <a:latin typeface="Constantia" pitchFamily="18" charset="0"/>
              </a:rPr>
              <a:t>Building materials ( radon. tritium)</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4191000" cy="838200"/>
          </a:xfrm>
        </p:spPr>
        <p:txBody>
          <a:bodyPr>
            <a:normAutofit fontScale="90000"/>
          </a:bodyPr>
          <a:lstStyle/>
          <a:p>
            <a:r>
              <a:rPr lang="en-US" b="1" dirty="0" smtClean="0"/>
              <a:t/>
            </a:r>
            <a:br>
              <a:rPr lang="en-US" b="1" dirty="0" smtClean="0"/>
            </a:br>
            <a:r>
              <a:rPr lang="en-US" sz="3600" b="1" dirty="0" smtClean="0"/>
              <a:t>Coal</a:t>
            </a:r>
            <a:br>
              <a:rPr lang="en-US" sz="3600" b="1" dirty="0" smtClean="0"/>
            </a:br>
            <a:endParaRPr lang="en-US" sz="3600" dirty="0"/>
          </a:p>
        </p:txBody>
      </p:sp>
      <p:sp>
        <p:nvSpPr>
          <p:cNvPr id="3" name="Content Placeholder 2"/>
          <p:cNvSpPr>
            <a:spLocks noGrp="1"/>
          </p:cNvSpPr>
          <p:nvPr>
            <p:ph idx="1"/>
          </p:nvPr>
        </p:nvSpPr>
        <p:spPr>
          <a:xfrm>
            <a:off x="990600" y="1265237"/>
            <a:ext cx="8153400" cy="5592763"/>
          </a:xfrm>
        </p:spPr>
        <p:txBody>
          <a:bodyPr>
            <a:normAutofit fontScale="92500" lnSpcReduction="20000"/>
          </a:bodyPr>
          <a:lstStyle/>
          <a:p>
            <a:pPr algn="just"/>
            <a:r>
              <a:rPr lang="en-US" dirty="0" smtClean="0"/>
              <a:t>Coal contains a small amount of </a:t>
            </a:r>
            <a:r>
              <a:rPr lang="en-US" dirty="0" smtClean="0">
                <a:solidFill>
                  <a:srgbClr val="00B0F0"/>
                </a:solidFill>
              </a:rPr>
              <a:t>radioactive uranium, barium, thorium and potassium,</a:t>
            </a:r>
            <a:r>
              <a:rPr lang="en-US" dirty="0" smtClean="0"/>
              <a:t> but, in the case of pure coal, this is significantly less than the average concentration of those elements in the Earth's crust.</a:t>
            </a:r>
          </a:p>
          <a:p>
            <a:pPr>
              <a:buNone/>
            </a:pPr>
            <a:r>
              <a:rPr lang="en-US" b="1" dirty="0" smtClean="0"/>
              <a:t>Oil and gas</a:t>
            </a:r>
          </a:p>
          <a:p>
            <a:pPr algn="just"/>
            <a:r>
              <a:rPr lang="en-US" dirty="0" smtClean="0"/>
              <a:t>Residues from the oil and gas industry often contain radium and its decay products. </a:t>
            </a:r>
          </a:p>
          <a:p>
            <a:pPr algn="just"/>
            <a:r>
              <a:rPr lang="en-US" dirty="0" smtClean="0"/>
              <a:t>The sulfate scale from an oil well can be very radium rich, while the water, oil and gas from a well often contain </a:t>
            </a:r>
            <a:r>
              <a:rPr lang="en-US" dirty="0" smtClean="0">
                <a:solidFill>
                  <a:srgbClr val="00B0F0"/>
                </a:solidFill>
              </a:rPr>
              <a:t>radon</a:t>
            </a:r>
            <a:r>
              <a:rPr lang="en-US" dirty="0" smtClean="0"/>
              <a:t>. </a:t>
            </a:r>
          </a:p>
          <a:p>
            <a:pPr algn="just">
              <a:buNone/>
            </a:pPr>
            <a:r>
              <a:rPr lang="en-US" dirty="0" smtClean="0"/>
              <a:t>   The radon decays to form solid radioisotopes which form coatings on the inside of </a:t>
            </a:r>
            <a:r>
              <a:rPr lang="en-US" dirty="0" err="1" smtClean="0"/>
              <a:t>pipework</a:t>
            </a:r>
            <a:r>
              <a:rPr lang="en-US" dirty="0" smtClean="0"/>
              <a:t>. </a:t>
            </a:r>
          </a:p>
          <a:p>
            <a:pPr algn="just"/>
            <a:endParaRPr lang="en-US"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162800" cy="457200"/>
          </a:xfrm>
        </p:spPr>
        <p:txBody>
          <a:bodyPr>
            <a:normAutofit fontScale="90000"/>
          </a:bodyPr>
          <a:lstStyle/>
          <a:p>
            <a:r>
              <a:rPr lang="en-US" b="1" dirty="0" smtClean="0"/>
              <a:t/>
            </a:r>
            <a:br>
              <a:rPr lang="en-US" b="1" dirty="0" smtClean="0"/>
            </a:br>
            <a:r>
              <a:rPr lang="en-US" b="1" dirty="0" smtClean="0"/>
              <a:t>Medical wastes</a:t>
            </a:r>
            <a:br>
              <a:rPr lang="en-US" b="1" dirty="0" smtClean="0"/>
            </a:br>
            <a:endParaRPr lang="en-US" dirty="0"/>
          </a:p>
        </p:txBody>
      </p:sp>
      <p:sp>
        <p:nvSpPr>
          <p:cNvPr id="3" name="Content Placeholder 2"/>
          <p:cNvSpPr>
            <a:spLocks noGrp="1"/>
          </p:cNvSpPr>
          <p:nvPr>
            <p:ph idx="1"/>
          </p:nvPr>
        </p:nvSpPr>
        <p:spPr>
          <a:xfrm>
            <a:off x="914400" y="381001"/>
            <a:ext cx="7696200" cy="6477000"/>
          </a:xfrm>
        </p:spPr>
        <p:txBody>
          <a:bodyPr>
            <a:noAutofit/>
          </a:bodyPr>
          <a:lstStyle/>
          <a:p>
            <a:pPr algn="just"/>
            <a:r>
              <a:rPr lang="en-US" sz="2400" dirty="0" smtClean="0"/>
              <a:t>Radioactive medical waste tends to contain </a:t>
            </a:r>
            <a:r>
              <a:rPr lang="en-US" sz="2400" dirty="0" smtClean="0">
                <a:solidFill>
                  <a:srgbClr val="00B0F0"/>
                </a:solidFill>
              </a:rPr>
              <a:t>beta particle </a:t>
            </a:r>
            <a:r>
              <a:rPr lang="en-US" sz="2400" dirty="0" smtClean="0"/>
              <a:t>and </a:t>
            </a:r>
            <a:r>
              <a:rPr lang="en-US" sz="2400" dirty="0" smtClean="0">
                <a:solidFill>
                  <a:srgbClr val="00B0F0"/>
                </a:solidFill>
              </a:rPr>
              <a:t>gamma ray </a:t>
            </a:r>
            <a:r>
              <a:rPr lang="en-US" sz="2400" dirty="0" smtClean="0"/>
              <a:t>emitters. It can be divided into two main classes. In diagnostic nuclear medicine a number of short-lived gamma emitters such as </a:t>
            </a:r>
            <a:r>
              <a:rPr lang="en-US" sz="2400" dirty="0" smtClean="0">
                <a:solidFill>
                  <a:srgbClr val="00B0F0"/>
                </a:solidFill>
              </a:rPr>
              <a:t>technetium-99m</a:t>
            </a:r>
            <a:r>
              <a:rPr lang="en-US" sz="2400" dirty="0" smtClean="0"/>
              <a:t> are used. Many of these can be disposed of by leaving it to decay for a short time before disposal as normal waste. </a:t>
            </a:r>
          </a:p>
          <a:p>
            <a:pPr algn="just"/>
            <a:r>
              <a:rPr lang="en-US" sz="2400" dirty="0" smtClean="0">
                <a:solidFill>
                  <a:schemeClr val="accent5"/>
                </a:solidFill>
              </a:rPr>
              <a:t>Other isotopes used in medicine include</a:t>
            </a:r>
            <a:r>
              <a:rPr lang="en-US" sz="2400" dirty="0" smtClean="0"/>
              <a:t>:</a:t>
            </a:r>
          </a:p>
          <a:p>
            <a:pPr algn="just">
              <a:buNone/>
            </a:pPr>
            <a:r>
              <a:rPr lang="en-US" sz="2400" dirty="0" smtClean="0">
                <a:solidFill>
                  <a:schemeClr val="accent5"/>
                </a:solidFill>
              </a:rPr>
              <a:t>    with half-lives in parentheses, </a:t>
            </a:r>
            <a:endParaRPr lang="en-US" sz="2400" dirty="0" smtClean="0"/>
          </a:p>
          <a:p>
            <a:pPr algn="just"/>
            <a:r>
              <a:rPr lang="en-US" sz="2400" dirty="0" smtClean="0">
                <a:solidFill>
                  <a:srgbClr val="00B0F0"/>
                </a:solidFill>
              </a:rPr>
              <a:t>Y-90, </a:t>
            </a:r>
            <a:r>
              <a:rPr lang="en-US" sz="2400" dirty="0" smtClean="0"/>
              <a:t>used for treating lymphoma (2.7 days)</a:t>
            </a:r>
          </a:p>
          <a:p>
            <a:pPr algn="just"/>
            <a:r>
              <a:rPr lang="en-US" sz="2400" dirty="0" smtClean="0">
                <a:solidFill>
                  <a:srgbClr val="00B0F0"/>
                </a:solidFill>
              </a:rPr>
              <a:t>I-131,</a:t>
            </a:r>
            <a:r>
              <a:rPr lang="en-US" sz="2400" dirty="0" smtClean="0"/>
              <a:t> used for thyroid function tests and for treating thyroid cancer (8.0 days)</a:t>
            </a:r>
          </a:p>
          <a:p>
            <a:pPr algn="just"/>
            <a:r>
              <a:rPr lang="en-US" sz="2400" dirty="0" smtClean="0">
                <a:solidFill>
                  <a:srgbClr val="00B0F0"/>
                </a:solidFill>
              </a:rPr>
              <a:t>Sr-89,</a:t>
            </a:r>
            <a:r>
              <a:rPr lang="en-US" sz="2400" dirty="0" smtClean="0"/>
              <a:t> used for treating bone cancer, intravenous injection (52 days)</a:t>
            </a:r>
          </a:p>
          <a:p>
            <a:pPr algn="just"/>
            <a:r>
              <a:rPr lang="en-US" sz="2400" dirty="0" smtClean="0">
                <a:solidFill>
                  <a:srgbClr val="00B0F0"/>
                </a:solidFill>
              </a:rPr>
              <a:t>Ir-192</a:t>
            </a:r>
            <a:r>
              <a:rPr lang="en-US" sz="2400" dirty="0" smtClean="0"/>
              <a:t>, used for </a:t>
            </a:r>
            <a:r>
              <a:rPr lang="en-US" sz="2400" dirty="0" err="1" smtClean="0"/>
              <a:t>brachytherapy</a:t>
            </a:r>
            <a:r>
              <a:rPr lang="en-US" sz="2400" dirty="0" smtClean="0"/>
              <a:t> (74 days)</a:t>
            </a:r>
          </a:p>
          <a:p>
            <a:pPr algn="just"/>
            <a:r>
              <a:rPr lang="en-US" sz="2400" dirty="0" smtClean="0">
                <a:solidFill>
                  <a:srgbClr val="00B0F0"/>
                </a:solidFill>
              </a:rPr>
              <a:t>Co-60</a:t>
            </a:r>
            <a:r>
              <a:rPr lang="en-US" sz="2400" dirty="0" smtClean="0"/>
              <a:t>, used for </a:t>
            </a:r>
            <a:r>
              <a:rPr lang="en-US" sz="2400" dirty="0" err="1" smtClean="0"/>
              <a:t>brachytherapy</a:t>
            </a:r>
            <a:r>
              <a:rPr lang="en-US" sz="2400" dirty="0" smtClean="0"/>
              <a:t> and external radiotherapy (5.3 yrs) </a:t>
            </a:r>
          </a:p>
          <a:p>
            <a:pPr algn="just"/>
            <a:endParaRPr lang="en-US" sz="2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990600" y="0"/>
            <a:ext cx="7696200" cy="838200"/>
          </a:xfrm>
        </p:spPr>
        <p:txBody>
          <a:bodyPr>
            <a:normAutofit fontScale="90000"/>
          </a:bodyPr>
          <a:lstStyle/>
          <a:p>
            <a:r>
              <a:rPr lang="en-US" sz="3200" b="1" dirty="0" smtClean="0">
                <a:solidFill>
                  <a:schemeClr val="accent3">
                    <a:lumMod val="50000"/>
                  </a:schemeClr>
                </a:solidFill>
              </a:rPr>
              <a:t>Effects of Radiation Exposure on Human Health</a:t>
            </a:r>
          </a:p>
        </p:txBody>
      </p:sp>
      <p:sp>
        <p:nvSpPr>
          <p:cNvPr id="44035" name="Content Placeholder 2"/>
          <p:cNvSpPr>
            <a:spLocks noGrp="1"/>
          </p:cNvSpPr>
          <p:nvPr>
            <p:ph idx="1"/>
          </p:nvPr>
        </p:nvSpPr>
        <p:spPr>
          <a:xfrm>
            <a:off x="914400" y="838200"/>
            <a:ext cx="8229600" cy="6019800"/>
          </a:xfrm>
        </p:spPr>
        <p:txBody>
          <a:bodyPr>
            <a:normAutofit fontScale="92500" lnSpcReduction="10000"/>
          </a:bodyPr>
          <a:lstStyle/>
          <a:p>
            <a:r>
              <a:rPr lang="en-US" sz="3200" dirty="0" smtClean="0"/>
              <a:t>Although a dose of just 25 </a:t>
            </a:r>
            <a:r>
              <a:rPr lang="en-US" sz="3200" dirty="0" err="1" smtClean="0"/>
              <a:t>rems</a:t>
            </a:r>
            <a:r>
              <a:rPr lang="en-US" sz="3200" dirty="0" smtClean="0"/>
              <a:t> causes some detectable changes in blood, doses to near 100 </a:t>
            </a:r>
            <a:r>
              <a:rPr lang="en-US" sz="3200" dirty="0" err="1" smtClean="0"/>
              <a:t>rems</a:t>
            </a:r>
            <a:r>
              <a:rPr lang="en-US" sz="3200" dirty="0" smtClean="0"/>
              <a:t> usually have no immediate harmful effects. </a:t>
            </a:r>
          </a:p>
          <a:p>
            <a:pPr>
              <a:buNone/>
            </a:pPr>
            <a:r>
              <a:rPr lang="en-US" sz="3200" dirty="0" smtClean="0">
                <a:solidFill>
                  <a:srgbClr val="FF0000"/>
                </a:solidFill>
              </a:rPr>
              <a:t>Doses above 100 </a:t>
            </a:r>
            <a:r>
              <a:rPr lang="en-US" sz="3200" dirty="0" err="1" smtClean="0">
                <a:solidFill>
                  <a:srgbClr val="FF0000"/>
                </a:solidFill>
              </a:rPr>
              <a:t>rems</a:t>
            </a:r>
            <a:r>
              <a:rPr lang="en-US" sz="3200" dirty="0" smtClean="0">
                <a:solidFill>
                  <a:srgbClr val="FF0000"/>
                </a:solidFill>
              </a:rPr>
              <a:t> cause the first signs of </a:t>
            </a:r>
          </a:p>
          <a:p>
            <a:pPr>
              <a:buNone/>
            </a:pPr>
            <a:r>
              <a:rPr lang="en-US" sz="3200" dirty="0" smtClean="0">
                <a:solidFill>
                  <a:srgbClr val="FF0000"/>
                </a:solidFill>
              </a:rPr>
              <a:t>radiation sickness including</a:t>
            </a:r>
            <a:r>
              <a:rPr lang="en-US" sz="3200" dirty="0" smtClean="0"/>
              <a:t>:</a:t>
            </a:r>
          </a:p>
          <a:p>
            <a:r>
              <a:rPr lang="en-US" sz="3200" dirty="0" smtClean="0">
                <a:solidFill>
                  <a:srgbClr val="0070C0"/>
                </a:solidFill>
              </a:rPr>
              <a:t>nausea</a:t>
            </a:r>
          </a:p>
          <a:p>
            <a:r>
              <a:rPr lang="en-US" sz="3200" dirty="0" smtClean="0">
                <a:solidFill>
                  <a:srgbClr val="0070C0"/>
                </a:solidFill>
              </a:rPr>
              <a:t>vomiting</a:t>
            </a:r>
          </a:p>
          <a:p>
            <a:r>
              <a:rPr lang="en-US" sz="3200" dirty="0" smtClean="0">
                <a:solidFill>
                  <a:srgbClr val="0070C0"/>
                </a:solidFill>
              </a:rPr>
              <a:t>headache</a:t>
            </a:r>
          </a:p>
          <a:p>
            <a:r>
              <a:rPr lang="en-US" sz="3200" dirty="0" smtClean="0">
                <a:solidFill>
                  <a:srgbClr val="0070C0"/>
                </a:solidFill>
              </a:rPr>
              <a:t>some loss of white blood cells</a:t>
            </a:r>
          </a:p>
          <a:p>
            <a:pPr>
              <a:buNone/>
            </a:pPr>
            <a:r>
              <a:rPr lang="en-US" dirty="0" smtClean="0">
                <a:solidFill>
                  <a:srgbClr val="C00000"/>
                </a:solidFill>
              </a:rPr>
              <a:t>Genetic effects and the development of cancer are the primary health concerns attributed to radiation exposure.</a:t>
            </a:r>
          </a:p>
          <a:p>
            <a:endParaRPr lang="en-US" sz="3200" dirty="0" smtClean="0">
              <a:solidFill>
                <a:srgbClr val="0070C0"/>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990600" y="152400"/>
            <a:ext cx="7696200" cy="1143000"/>
          </a:xfrm>
        </p:spPr>
        <p:txBody>
          <a:bodyPr>
            <a:normAutofit fontScale="90000"/>
          </a:bodyPr>
          <a:lstStyle/>
          <a:p>
            <a:pPr eaLnBrk="1" hangingPunct="1"/>
            <a:r>
              <a:rPr lang="en-US" dirty="0" smtClean="0"/>
              <a:t> </a:t>
            </a:r>
            <a:r>
              <a:rPr lang="en-US" sz="4000" b="1" dirty="0" smtClean="0">
                <a:solidFill>
                  <a:srgbClr val="00B0F0"/>
                </a:solidFill>
              </a:rPr>
              <a:t>The common types of radiation detectors include</a:t>
            </a:r>
            <a:r>
              <a:rPr lang="en-US" sz="4000" b="1" dirty="0" smtClean="0"/>
              <a:t>:</a:t>
            </a:r>
            <a:endParaRPr lang="en-US" sz="4000" dirty="0" smtClean="0"/>
          </a:p>
        </p:txBody>
      </p:sp>
      <p:sp>
        <p:nvSpPr>
          <p:cNvPr id="68611" name="Content Placeholder 2"/>
          <p:cNvSpPr>
            <a:spLocks noGrp="1"/>
          </p:cNvSpPr>
          <p:nvPr>
            <p:ph idx="1"/>
          </p:nvPr>
        </p:nvSpPr>
        <p:spPr>
          <a:xfrm>
            <a:off x="1066800" y="1600200"/>
            <a:ext cx="7620000" cy="4724400"/>
          </a:xfrm>
        </p:spPr>
        <p:txBody>
          <a:bodyPr/>
          <a:lstStyle/>
          <a:p>
            <a:pPr algn="just" eaLnBrk="1" hangingPunct="1"/>
            <a:r>
              <a:rPr lang="en-US" sz="2800" b="1" dirty="0" smtClean="0"/>
              <a:t>Ionization (Ion) Chamber</a:t>
            </a:r>
          </a:p>
          <a:p>
            <a:pPr algn="just" eaLnBrk="1" hangingPunct="1">
              <a:buFont typeface="Wingdings 2" pitchFamily="18" charset="2"/>
              <a:buNone/>
            </a:pPr>
            <a:endParaRPr lang="en-US" sz="2800" b="1" dirty="0" smtClean="0"/>
          </a:p>
          <a:p>
            <a:pPr algn="just" eaLnBrk="1" hangingPunct="1"/>
            <a:r>
              <a:rPr lang="en-US" b="1" dirty="0" smtClean="0"/>
              <a:t>Radon Detectors</a:t>
            </a:r>
          </a:p>
          <a:p>
            <a:pPr algn="just" eaLnBrk="1" hangingPunct="1">
              <a:buFont typeface="Wingdings 2" pitchFamily="18" charset="2"/>
              <a:buNone/>
            </a:pPr>
            <a:endParaRPr lang="en-US" b="1" dirty="0" smtClean="0"/>
          </a:p>
          <a:p>
            <a:pPr algn="just" eaLnBrk="1" hangingPunct="1"/>
            <a:r>
              <a:rPr lang="en-US" sz="2800" b="1" dirty="0" smtClean="0"/>
              <a:t>Geiger-Mueller counter.</a:t>
            </a:r>
            <a:endParaRPr lang="en-US"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1103М.jpg">
            <a:hlinkClick r:id="rId2"/>
          </p:cNvPr>
          <p:cNvPicPr>
            <a:picLocks noChangeAspect="1" noChangeArrowheads="1"/>
          </p:cNvPicPr>
          <p:nvPr/>
        </p:nvPicPr>
        <p:blipFill>
          <a:blip r:embed="rId3"/>
          <a:srcRect/>
          <a:stretch>
            <a:fillRect/>
          </a:stretch>
        </p:blipFill>
        <p:spPr bwMode="auto">
          <a:xfrm>
            <a:off x="-509588" y="0"/>
            <a:ext cx="4167188" cy="6858000"/>
          </a:xfrm>
          <a:prstGeom prst="rect">
            <a:avLst/>
          </a:prstGeom>
          <a:noFill/>
          <a:ln w="9525">
            <a:noFill/>
            <a:miter lim="800000"/>
            <a:headEnd/>
            <a:tailEnd/>
          </a:ln>
        </p:spPr>
      </p:pic>
      <p:sp>
        <p:nvSpPr>
          <p:cNvPr id="35843" name="Rectangle 2"/>
          <p:cNvSpPr>
            <a:spLocks noChangeArrowheads="1"/>
          </p:cNvSpPr>
          <p:nvPr/>
        </p:nvSpPr>
        <p:spPr bwMode="auto">
          <a:xfrm>
            <a:off x="3048000" y="0"/>
            <a:ext cx="6096000" cy="461963"/>
          </a:xfrm>
          <a:prstGeom prst="rect">
            <a:avLst/>
          </a:prstGeom>
          <a:noFill/>
          <a:ln w="9525">
            <a:noFill/>
            <a:miter lim="800000"/>
            <a:headEnd/>
            <a:tailEnd/>
          </a:ln>
        </p:spPr>
        <p:txBody>
          <a:bodyPr>
            <a:spAutoFit/>
          </a:bodyPr>
          <a:lstStyle/>
          <a:p>
            <a:r>
              <a:rPr lang="en-US" sz="2400" b="1" dirty="0">
                <a:latin typeface="Constantia" pitchFamily="18" charset="0"/>
              </a:rPr>
              <a:t>       AT1103M X-RAY </a:t>
            </a:r>
            <a:r>
              <a:rPr lang="en-US" sz="2400" b="1" dirty="0">
                <a:solidFill>
                  <a:srgbClr val="FF0000"/>
                </a:solidFill>
                <a:latin typeface="Constantia" pitchFamily="18" charset="0"/>
              </a:rPr>
              <a:t>Radiation Dosimeter </a:t>
            </a:r>
          </a:p>
        </p:txBody>
      </p:sp>
      <p:sp>
        <p:nvSpPr>
          <p:cNvPr id="35844" name="Rectangle 3"/>
          <p:cNvSpPr>
            <a:spLocks noChangeArrowheads="1"/>
          </p:cNvSpPr>
          <p:nvPr/>
        </p:nvSpPr>
        <p:spPr bwMode="auto">
          <a:xfrm>
            <a:off x="3657600" y="1600200"/>
            <a:ext cx="5486400" cy="5016500"/>
          </a:xfrm>
          <a:prstGeom prst="rect">
            <a:avLst/>
          </a:prstGeom>
          <a:noFill/>
          <a:ln w="9525">
            <a:noFill/>
            <a:miter lim="800000"/>
            <a:headEnd/>
            <a:tailEnd/>
          </a:ln>
        </p:spPr>
        <p:txBody>
          <a:bodyPr>
            <a:spAutoFit/>
          </a:bodyPr>
          <a:lstStyle/>
          <a:p>
            <a:r>
              <a:rPr lang="en-US" sz="3200">
                <a:latin typeface="Constantia" pitchFamily="18" charset="0"/>
              </a:rPr>
              <a:t>Unique highly-sensitive devise </a:t>
            </a:r>
            <a:r>
              <a:rPr lang="en-US" sz="3200">
                <a:solidFill>
                  <a:srgbClr val="0070C0"/>
                </a:solidFill>
                <a:latin typeface="Constantia" pitchFamily="18" charset="0"/>
              </a:rPr>
              <a:t>for measuring radiation exposure </a:t>
            </a:r>
            <a:r>
              <a:rPr lang="en-US" sz="3200">
                <a:latin typeface="Constantia" pitchFamily="18" charset="0"/>
              </a:rPr>
              <a:t>on crystalline lens, mucus membranes and skin.</a:t>
            </a:r>
            <a:br>
              <a:rPr lang="en-US" sz="3200">
                <a:latin typeface="Constantia" pitchFamily="18" charset="0"/>
              </a:rPr>
            </a:br>
            <a:r>
              <a:rPr lang="en-US" sz="3200">
                <a:latin typeface="Constantia" pitchFamily="18" charset="0"/>
              </a:rPr>
              <a:t> </a:t>
            </a:r>
            <a:br>
              <a:rPr lang="en-US" sz="3200">
                <a:latin typeface="Constantia" pitchFamily="18" charset="0"/>
              </a:rPr>
            </a:br>
            <a:r>
              <a:rPr lang="en-US" sz="3200">
                <a:latin typeface="Constantia" pitchFamily="18" charset="0"/>
              </a:rPr>
              <a:t>Measures directed dose equivalent rate of continuous X-ray radiation with energy from 5 keV.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b/b5/Radioactive.svg/200px-Radioactive.svg.png"/>
          <p:cNvPicPr>
            <a:picLocks noChangeAspect="1" noChangeArrowheads="1"/>
          </p:cNvPicPr>
          <p:nvPr/>
        </p:nvPicPr>
        <p:blipFill>
          <a:blip r:embed="rId2"/>
          <a:srcRect/>
          <a:stretch>
            <a:fillRect/>
          </a:stretch>
        </p:blipFill>
        <p:spPr bwMode="auto">
          <a:xfrm>
            <a:off x="3124200" y="685800"/>
            <a:ext cx="1905000" cy="1666875"/>
          </a:xfrm>
          <a:prstGeom prst="rect">
            <a:avLst/>
          </a:prstGeom>
          <a:noFill/>
        </p:spPr>
      </p:pic>
      <p:sp>
        <p:nvSpPr>
          <p:cNvPr id="5" name="Rectangle 4"/>
          <p:cNvSpPr/>
          <p:nvPr/>
        </p:nvSpPr>
        <p:spPr>
          <a:xfrm>
            <a:off x="1447800" y="2667000"/>
            <a:ext cx="6858000" cy="830997"/>
          </a:xfrm>
          <a:prstGeom prst="rect">
            <a:avLst/>
          </a:prstGeom>
        </p:spPr>
        <p:txBody>
          <a:bodyPr wrap="square">
            <a:spAutoFit/>
          </a:bodyPr>
          <a:lstStyle/>
          <a:p>
            <a:r>
              <a:rPr lang="en-US" sz="2400" b="1" dirty="0" smtClean="0"/>
              <a:t>International radioactive waste </a:t>
            </a:r>
            <a:r>
              <a:rPr lang="en-US" sz="2400" b="1" dirty="0" smtClean="0">
                <a:hlinkClick r:id="rId3" tooltip="Hazard symbol"/>
              </a:rPr>
              <a:t>hazard symbol</a:t>
            </a:r>
            <a:r>
              <a:rPr lang="en-US" sz="2400" b="1" dirty="0" smtClean="0"/>
              <a:t> featuring the </a:t>
            </a:r>
            <a:r>
              <a:rPr lang="en-US" sz="2400" b="1" dirty="0" smtClean="0">
                <a:hlinkClick r:id="rId4" tooltip="Trefoil"/>
              </a:rPr>
              <a:t>trefoil</a:t>
            </a:r>
            <a:r>
              <a:rPr lang="en-US" sz="2400" b="1" dirty="0" smtClean="0"/>
              <a:t> design.</a:t>
            </a:r>
            <a:endParaRPr lang="en-US" sz="2400" b="1" dirty="0"/>
          </a:p>
        </p:txBody>
      </p:sp>
      <p:sp>
        <p:nvSpPr>
          <p:cNvPr id="6" name="Rectangle 5"/>
          <p:cNvSpPr/>
          <p:nvPr/>
        </p:nvSpPr>
        <p:spPr>
          <a:xfrm>
            <a:off x="1524000" y="3733800"/>
            <a:ext cx="7620000" cy="923330"/>
          </a:xfrm>
          <a:prstGeom prst="rect">
            <a:avLst/>
          </a:prstGeom>
        </p:spPr>
        <p:txBody>
          <a:bodyPr wrap="square">
            <a:spAutoFit/>
          </a:bodyPr>
          <a:lstStyle/>
          <a:p>
            <a:r>
              <a:rPr lang="en-US" b="1" dirty="0" smtClean="0">
                <a:hlinkClick r:id="rId5" tooltip="Nuclear fallout"/>
              </a:rPr>
              <a:t>Nuclear fallout</a:t>
            </a:r>
            <a:r>
              <a:rPr lang="en-US" b="1" dirty="0" smtClean="0"/>
              <a:t> is the distribution of radioactive contamination by a </a:t>
            </a:r>
            <a:r>
              <a:rPr lang="en-US" b="1" dirty="0" smtClean="0">
                <a:hlinkClick r:id="rId6" tooltip="Nuclear explosion"/>
              </a:rPr>
              <a:t>nuclear explosion</a:t>
            </a:r>
            <a:r>
              <a:rPr lang="en-US" b="1" dirty="0" smtClean="0"/>
              <a:t>. </a:t>
            </a:r>
          </a:p>
          <a:p>
            <a:r>
              <a:rPr lang="en-US" b="1" dirty="0" smtClean="0"/>
              <a:t>Contamination may occur from radioactive gases, liquids or particles. </a:t>
            </a:r>
            <a:endParaRPr lang="en-US" b="1"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7943088" cy="6477000"/>
          </a:xfrm>
        </p:spPr>
        <p:txBody>
          <a:bodyPr>
            <a:normAutofit fontScale="55000" lnSpcReduction="20000"/>
          </a:bodyPr>
          <a:lstStyle/>
          <a:p>
            <a:pPr>
              <a:buNone/>
            </a:pPr>
            <a:endParaRPr lang="en-US" dirty="0" smtClean="0"/>
          </a:p>
          <a:p>
            <a:endParaRPr lang="en-US" dirty="0" smtClean="0"/>
          </a:p>
          <a:p>
            <a:pPr>
              <a:buNone/>
            </a:pPr>
            <a:r>
              <a:rPr lang="en-US" b="1" dirty="0" smtClean="0"/>
              <a:t>Suggested Readings:</a:t>
            </a:r>
          </a:p>
          <a:p>
            <a:pPr>
              <a:buNone/>
            </a:pPr>
            <a:r>
              <a:rPr lang="en-US" dirty="0" smtClean="0"/>
              <a:t>1. </a:t>
            </a:r>
            <a:r>
              <a:rPr lang="en-US" dirty="0" smtClean="0">
                <a:solidFill>
                  <a:srgbClr val="00B050"/>
                </a:solidFill>
              </a:rPr>
              <a:t>Carson, R. </a:t>
            </a:r>
            <a:r>
              <a:rPr lang="en-US" i="1" dirty="0" smtClean="0">
                <a:solidFill>
                  <a:srgbClr val="00B050"/>
                </a:solidFill>
              </a:rPr>
              <a:t>2002. Silent Spring. Houghton Mifflin Harcourt.</a:t>
            </a:r>
          </a:p>
          <a:p>
            <a:pPr>
              <a:buNone/>
            </a:pPr>
            <a:r>
              <a:rPr lang="en-US" dirty="0" smtClean="0"/>
              <a:t>2. </a:t>
            </a:r>
            <a:r>
              <a:rPr lang="en-US" dirty="0" err="1" smtClean="0"/>
              <a:t>Gadgil</a:t>
            </a:r>
            <a:r>
              <a:rPr lang="en-US" dirty="0" smtClean="0"/>
              <a:t>, M., &amp; </a:t>
            </a:r>
            <a:r>
              <a:rPr lang="en-US" dirty="0" err="1" smtClean="0"/>
              <a:t>Guha</a:t>
            </a:r>
            <a:r>
              <a:rPr lang="en-US" dirty="0" smtClean="0"/>
              <a:t>, R.1993. This </a:t>
            </a:r>
            <a:r>
              <a:rPr lang="en-US" i="1" dirty="0" smtClean="0"/>
              <a:t>Fissured Land: An Ecological History of India.</a:t>
            </a:r>
          </a:p>
          <a:p>
            <a:pPr>
              <a:buNone/>
            </a:pPr>
            <a:r>
              <a:rPr lang="en-US" dirty="0" smtClean="0"/>
              <a:t>    Univ. of California Press.</a:t>
            </a:r>
          </a:p>
          <a:p>
            <a:pPr>
              <a:buNone/>
            </a:pPr>
            <a:r>
              <a:rPr lang="en-US" dirty="0" smtClean="0"/>
              <a:t>3. </a:t>
            </a:r>
            <a:r>
              <a:rPr lang="en-US" dirty="0" err="1" smtClean="0"/>
              <a:t>Gleeson,B</a:t>
            </a:r>
            <a:r>
              <a:rPr lang="en-US" dirty="0" smtClean="0"/>
              <a:t>. and Low, N. (eds.) 1999. Global Ethics and Environment, London,</a:t>
            </a:r>
          </a:p>
          <a:p>
            <a:pPr>
              <a:buNone/>
            </a:pPr>
            <a:r>
              <a:rPr lang="en-US" dirty="0" smtClean="0"/>
              <a:t>   </a:t>
            </a:r>
            <a:r>
              <a:rPr lang="en-US" dirty="0" err="1" smtClean="0"/>
              <a:t>Routledge</a:t>
            </a:r>
            <a:r>
              <a:rPr lang="en-US" dirty="0" smtClean="0"/>
              <a:t>.</a:t>
            </a:r>
          </a:p>
          <a:p>
            <a:pPr>
              <a:buNone/>
            </a:pPr>
            <a:r>
              <a:rPr lang="en-US" dirty="0" smtClean="0"/>
              <a:t>4. </a:t>
            </a:r>
            <a:r>
              <a:rPr lang="en-US" dirty="0" err="1" smtClean="0"/>
              <a:t>Gleick</a:t>
            </a:r>
            <a:r>
              <a:rPr lang="en-US" dirty="0" smtClean="0"/>
              <a:t>, P.H. 1993. Water in </a:t>
            </a:r>
            <a:r>
              <a:rPr lang="en-US" i="1" dirty="0" smtClean="0"/>
              <a:t>Crisis. Pacific Institute for Studies in Dev.,</a:t>
            </a:r>
          </a:p>
          <a:p>
            <a:pPr>
              <a:buNone/>
            </a:pPr>
            <a:r>
              <a:rPr lang="en-US" dirty="0" smtClean="0"/>
              <a:t>    Environment &amp; Security. Stockholm </a:t>
            </a:r>
            <a:r>
              <a:rPr lang="en-US" dirty="0" err="1" smtClean="0"/>
              <a:t>Env</a:t>
            </a:r>
            <a:r>
              <a:rPr lang="en-US" dirty="0" smtClean="0"/>
              <a:t>. Institute, Oxford Univ. Press.</a:t>
            </a:r>
          </a:p>
          <a:p>
            <a:pPr>
              <a:buNone/>
            </a:pPr>
            <a:r>
              <a:rPr lang="en-US" dirty="0" smtClean="0"/>
              <a:t>5. Groom, Martha J. Gary K. </a:t>
            </a:r>
            <a:r>
              <a:rPr lang="en-US" dirty="0" err="1" smtClean="0"/>
              <a:t>Meffe</a:t>
            </a:r>
            <a:r>
              <a:rPr lang="en-US" dirty="0" smtClean="0"/>
              <a:t>, and Carl Ronald </a:t>
            </a:r>
            <a:r>
              <a:rPr lang="en-US" dirty="0" err="1" smtClean="0"/>
              <a:t>carroll</a:t>
            </a:r>
            <a:r>
              <a:rPr lang="en-US" dirty="0" smtClean="0"/>
              <a:t>. </a:t>
            </a:r>
            <a:r>
              <a:rPr lang="en-US" i="1" dirty="0" smtClean="0"/>
              <a:t>Principles of</a:t>
            </a:r>
          </a:p>
          <a:p>
            <a:pPr>
              <a:buNone/>
            </a:pPr>
            <a:r>
              <a:rPr lang="en-US" i="1" dirty="0" smtClean="0"/>
              <a:t>    Conservation Biology. </a:t>
            </a:r>
            <a:r>
              <a:rPr lang="en-US" dirty="0" smtClean="0"/>
              <a:t>Sunderland: </a:t>
            </a:r>
            <a:r>
              <a:rPr lang="en-US" dirty="0" err="1" smtClean="0"/>
              <a:t>Sinauer</a:t>
            </a:r>
            <a:r>
              <a:rPr lang="en-US" dirty="0" smtClean="0"/>
              <a:t> Associates, 2006.</a:t>
            </a:r>
          </a:p>
          <a:p>
            <a:pPr>
              <a:buNone/>
            </a:pPr>
            <a:r>
              <a:rPr lang="en-US" dirty="0" smtClean="0"/>
              <a:t>6. </a:t>
            </a:r>
            <a:r>
              <a:rPr lang="en-US" dirty="0" err="1" smtClean="0"/>
              <a:t>Grumbine</a:t>
            </a:r>
            <a:r>
              <a:rPr lang="en-US" dirty="0" smtClean="0"/>
              <a:t>, R. Edward, and </a:t>
            </a:r>
            <a:r>
              <a:rPr lang="en-US" dirty="0" err="1" smtClean="0"/>
              <a:t>Pandit</a:t>
            </a:r>
            <a:r>
              <a:rPr lang="en-US" dirty="0" smtClean="0"/>
              <a:t>, M.K. 2013. Threats from India’s Himalaya</a:t>
            </a:r>
          </a:p>
          <a:p>
            <a:pPr>
              <a:buNone/>
            </a:pPr>
            <a:r>
              <a:rPr lang="en-US" dirty="0" smtClean="0"/>
              <a:t>   dams. Science, 339: 36-37.</a:t>
            </a:r>
          </a:p>
          <a:p>
            <a:pPr>
              <a:buNone/>
            </a:pPr>
            <a:r>
              <a:rPr lang="en-US" dirty="0" smtClean="0"/>
              <a:t>7. </a:t>
            </a:r>
            <a:r>
              <a:rPr lang="en-US" dirty="0" err="1" smtClean="0"/>
              <a:t>McCully</a:t>
            </a:r>
            <a:r>
              <a:rPr lang="en-US" dirty="0" smtClean="0"/>
              <a:t>, P.1996.  </a:t>
            </a:r>
            <a:r>
              <a:rPr lang="en-US" i="1" dirty="0" smtClean="0"/>
              <a:t>Rivers no more: the environmental effects of dams(pp. 29-64).</a:t>
            </a:r>
          </a:p>
          <a:p>
            <a:pPr>
              <a:buNone/>
            </a:pPr>
            <a:r>
              <a:rPr lang="en-US" dirty="0" smtClean="0"/>
              <a:t>   Zed Books.</a:t>
            </a:r>
          </a:p>
          <a:p>
            <a:pPr>
              <a:buNone/>
            </a:pPr>
            <a:r>
              <a:rPr lang="en-US" dirty="0" smtClean="0"/>
              <a:t>8.  McNeil, John R. 2000. Something New Under the Sun: An Environmental</a:t>
            </a:r>
          </a:p>
          <a:p>
            <a:pPr>
              <a:buNone/>
            </a:pPr>
            <a:r>
              <a:rPr lang="en-US" dirty="0" smtClean="0"/>
              <a:t>    History of </a:t>
            </a:r>
            <a:r>
              <a:rPr lang="en-US" dirty="0" err="1" smtClean="0"/>
              <a:t>of</a:t>
            </a:r>
            <a:r>
              <a:rPr lang="en-US" dirty="0" smtClean="0"/>
              <a:t> the Twentieth Century.</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629400"/>
          </a:xfrm>
        </p:spPr>
        <p:txBody>
          <a:bodyPr>
            <a:normAutofit fontScale="25000" lnSpcReduction="20000"/>
          </a:bodyPr>
          <a:lstStyle/>
          <a:p>
            <a:pPr>
              <a:buNone/>
            </a:pPr>
            <a:r>
              <a:rPr lang="en-US" sz="7200" dirty="0" smtClean="0"/>
              <a:t>9</a:t>
            </a:r>
            <a:r>
              <a:rPr lang="en-US" sz="7200" dirty="0" smtClean="0">
                <a:solidFill>
                  <a:srgbClr val="00B050"/>
                </a:solidFill>
              </a:rPr>
              <a:t>. </a:t>
            </a:r>
            <a:r>
              <a:rPr lang="en-US" sz="7200" dirty="0" err="1" smtClean="0">
                <a:solidFill>
                  <a:srgbClr val="00B050"/>
                </a:solidFill>
              </a:rPr>
              <a:t>Odum</a:t>
            </a:r>
            <a:r>
              <a:rPr lang="en-US" sz="7200" dirty="0" smtClean="0">
                <a:solidFill>
                  <a:srgbClr val="00B050"/>
                </a:solidFill>
              </a:rPr>
              <a:t>, E.P., </a:t>
            </a:r>
            <a:r>
              <a:rPr lang="en-US" sz="7200" dirty="0" err="1" smtClean="0">
                <a:solidFill>
                  <a:srgbClr val="00B050"/>
                </a:solidFill>
              </a:rPr>
              <a:t>Odum</a:t>
            </a:r>
            <a:r>
              <a:rPr lang="en-US" sz="7200" dirty="0" smtClean="0">
                <a:solidFill>
                  <a:srgbClr val="00B050"/>
                </a:solidFill>
              </a:rPr>
              <a:t>, </a:t>
            </a:r>
            <a:r>
              <a:rPr lang="en-US" sz="7200" dirty="0" err="1" smtClean="0">
                <a:solidFill>
                  <a:srgbClr val="00B050"/>
                </a:solidFill>
              </a:rPr>
              <a:t>h.T</a:t>
            </a:r>
            <a:r>
              <a:rPr lang="en-US" sz="7200" dirty="0" smtClean="0">
                <a:solidFill>
                  <a:srgbClr val="00B050"/>
                </a:solidFill>
              </a:rPr>
              <a:t>. &amp; Andrews, J.1971. </a:t>
            </a:r>
            <a:r>
              <a:rPr lang="en-US" sz="7200" i="1" dirty="0" smtClean="0">
                <a:solidFill>
                  <a:srgbClr val="00B050"/>
                </a:solidFill>
              </a:rPr>
              <a:t>Fundamentals of </a:t>
            </a:r>
            <a:r>
              <a:rPr lang="en-US" sz="7200" i="1" dirty="0" err="1" smtClean="0">
                <a:solidFill>
                  <a:srgbClr val="00B050"/>
                </a:solidFill>
              </a:rPr>
              <a:t>Ecology.</a:t>
            </a:r>
            <a:r>
              <a:rPr lang="en-US" sz="7200" dirty="0" err="1" smtClean="0">
                <a:solidFill>
                  <a:srgbClr val="00B050"/>
                </a:solidFill>
              </a:rPr>
              <a:t>Philadelphia</a:t>
            </a:r>
            <a:r>
              <a:rPr lang="en-US" sz="7200" dirty="0" smtClean="0">
                <a:solidFill>
                  <a:srgbClr val="00B050"/>
                </a:solidFill>
              </a:rPr>
              <a:t>: Saunders.</a:t>
            </a:r>
          </a:p>
          <a:p>
            <a:pPr>
              <a:buNone/>
            </a:pPr>
            <a:r>
              <a:rPr lang="en-US" sz="7200" dirty="0" smtClean="0"/>
              <a:t>10. Pepper, I.L., </a:t>
            </a:r>
            <a:r>
              <a:rPr lang="en-US" sz="7200" dirty="0" err="1" smtClean="0"/>
              <a:t>Gerba</a:t>
            </a:r>
            <a:r>
              <a:rPr lang="en-US" sz="7200" dirty="0" smtClean="0"/>
              <a:t>, C.P. &amp; </a:t>
            </a:r>
            <a:r>
              <a:rPr lang="en-US" sz="7200" dirty="0" err="1" smtClean="0"/>
              <a:t>Brusseau</a:t>
            </a:r>
            <a:r>
              <a:rPr lang="en-US" sz="7200" dirty="0" smtClean="0"/>
              <a:t>, M.L. 2011. Environmental and Pollution</a:t>
            </a:r>
          </a:p>
          <a:p>
            <a:pPr>
              <a:buNone/>
            </a:pPr>
            <a:r>
              <a:rPr lang="en-US" sz="7200" dirty="0" smtClean="0"/>
              <a:t>      Science. Academic Press.</a:t>
            </a:r>
          </a:p>
          <a:p>
            <a:pPr>
              <a:buNone/>
            </a:pPr>
            <a:r>
              <a:rPr lang="en-US" sz="7200" dirty="0" smtClean="0"/>
              <a:t>11. </a:t>
            </a:r>
            <a:r>
              <a:rPr lang="en-US" sz="7200" dirty="0" err="1" smtClean="0"/>
              <a:t>Rao</a:t>
            </a:r>
            <a:r>
              <a:rPr lang="en-US" sz="7200" dirty="0" smtClean="0"/>
              <a:t>, M.N. &amp; </a:t>
            </a:r>
            <a:r>
              <a:rPr lang="en-US" sz="7200" dirty="0" err="1" smtClean="0"/>
              <a:t>Datta</a:t>
            </a:r>
            <a:r>
              <a:rPr lang="en-US" sz="7200" dirty="0" smtClean="0"/>
              <a:t>, A.K. 1987. </a:t>
            </a:r>
            <a:r>
              <a:rPr lang="en-US" sz="7200" i="1" dirty="0" smtClean="0"/>
              <a:t>Waste Water </a:t>
            </a:r>
            <a:r>
              <a:rPr lang="en-US" sz="7200" i="1" dirty="0" err="1" smtClean="0"/>
              <a:t>Treatement</a:t>
            </a:r>
            <a:r>
              <a:rPr lang="en-US" sz="7200" i="1" dirty="0" smtClean="0"/>
              <a:t>. Oxford and </a:t>
            </a:r>
            <a:r>
              <a:rPr lang="en-US" sz="7200" i="1" dirty="0" err="1" smtClean="0"/>
              <a:t>IBH</a:t>
            </a:r>
            <a:r>
              <a:rPr lang="en-US" sz="7200" dirty="0" err="1" smtClean="0"/>
              <a:t>Publishing</a:t>
            </a:r>
            <a:r>
              <a:rPr lang="en-US" sz="7200" dirty="0" smtClean="0"/>
              <a:t> Co. Pvt. Ltd.</a:t>
            </a:r>
          </a:p>
          <a:p>
            <a:pPr>
              <a:buNone/>
            </a:pPr>
            <a:r>
              <a:rPr lang="en-US" sz="7200" dirty="0" smtClean="0"/>
              <a:t>12. Raven, P.H., </a:t>
            </a:r>
            <a:r>
              <a:rPr lang="en-US" sz="7200" dirty="0" err="1" smtClean="0"/>
              <a:t>Hassenzahl</a:t>
            </a:r>
            <a:r>
              <a:rPr lang="en-US" sz="7200" dirty="0" smtClean="0"/>
              <a:t>, D.M. &amp; Berg, L.R. 2012. </a:t>
            </a:r>
            <a:r>
              <a:rPr lang="en-US" sz="7200" i="1" dirty="0" smtClean="0"/>
              <a:t>Environment. 8th edition.</a:t>
            </a:r>
          </a:p>
          <a:p>
            <a:pPr>
              <a:buNone/>
            </a:pPr>
            <a:r>
              <a:rPr lang="en-US" sz="7200" dirty="0" smtClean="0"/>
              <a:t>      John Wiley &amp; Sons.</a:t>
            </a:r>
          </a:p>
          <a:p>
            <a:pPr>
              <a:buNone/>
            </a:pPr>
            <a:r>
              <a:rPr lang="en-US" sz="7200" dirty="0" smtClean="0"/>
              <a:t>13. </a:t>
            </a:r>
            <a:r>
              <a:rPr lang="en-US" sz="7200" dirty="0" err="1" smtClean="0"/>
              <a:t>Rosencranz</a:t>
            </a:r>
            <a:r>
              <a:rPr lang="en-US" sz="7200" dirty="0" smtClean="0"/>
              <a:t>, A., Divan, S., &amp; Noble, M.L. 2001. </a:t>
            </a:r>
            <a:r>
              <a:rPr lang="en-US" sz="7200" i="1" dirty="0" smtClean="0"/>
              <a:t>Environmental law and policy </a:t>
            </a:r>
            <a:r>
              <a:rPr lang="en-US" sz="7200" i="1" dirty="0" err="1" smtClean="0"/>
              <a:t>inIndia</a:t>
            </a:r>
            <a:r>
              <a:rPr lang="en-US" sz="7200" i="1" dirty="0" smtClean="0"/>
              <a:t>. </a:t>
            </a:r>
            <a:r>
              <a:rPr lang="en-US" sz="7200" i="1" dirty="0" err="1" smtClean="0"/>
              <a:t>Tripathi</a:t>
            </a:r>
            <a:r>
              <a:rPr lang="en-US" sz="7200" i="1" dirty="0" smtClean="0"/>
              <a:t> 1992.</a:t>
            </a:r>
          </a:p>
          <a:p>
            <a:pPr>
              <a:buNone/>
            </a:pPr>
            <a:r>
              <a:rPr lang="en-US" sz="7200" dirty="0" smtClean="0"/>
              <a:t>14. </a:t>
            </a:r>
            <a:r>
              <a:rPr lang="en-US" sz="7200" dirty="0" err="1" smtClean="0"/>
              <a:t>Sengupta</a:t>
            </a:r>
            <a:r>
              <a:rPr lang="en-US" sz="7200" dirty="0" smtClean="0"/>
              <a:t>, R. 2003.</a:t>
            </a:r>
            <a:r>
              <a:rPr lang="en-US" sz="7200" i="1" dirty="0" smtClean="0"/>
              <a:t>Ecology and economics:  An approach to sustainable   </a:t>
            </a:r>
            <a:r>
              <a:rPr lang="en-US" sz="7200" dirty="0" smtClean="0"/>
              <a:t>development. OUP.</a:t>
            </a:r>
          </a:p>
          <a:p>
            <a:pPr>
              <a:buNone/>
            </a:pPr>
            <a:r>
              <a:rPr lang="en-US" sz="7200" dirty="0" smtClean="0"/>
              <a:t>15. Singh, J.S., Singh, S.P. and Gupta, S.R. 2014. </a:t>
            </a:r>
            <a:r>
              <a:rPr lang="en-US" sz="7200" i="1" dirty="0" smtClean="0"/>
              <a:t>Ecology, Environmental </a:t>
            </a:r>
            <a:r>
              <a:rPr lang="en-US" sz="7200" i="1" dirty="0" err="1" smtClean="0"/>
              <a:t>Sciencea</a:t>
            </a:r>
            <a:r>
              <a:rPr lang="en-US" sz="7200" i="1" dirty="0" smtClean="0"/>
              <a:t> </a:t>
            </a:r>
            <a:r>
              <a:rPr lang="en-US" sz="7200" i="1" dirty="0" err="1" smtClean="0"/>
              <a:t>nd</a:t>
            </a:r>
            <a:r>
              <a:rPr lang="en-US" sz="7200" i="1" dirty="0" smtClean="0"/>
              <a:t> Conservation. S. </a:t>
            </a:r>
            <a:r>
              <a:rPr lang="en-US" sz="7200" i="1" dirty="0" err="1" smtClean="0"/>
              <a:t>Chand</a:t>
            </a:r>
            <a:r>
              <a:rPr lang="en-US" sz="7200" i="1" dirty="0" smtClean="0"/>
              <a:t> Publishing, New Delhi.</a:t>
            </a:r>
          </a:p>
          <a:p>
            <a:pPr>
              <a:buNone/>
            </a:pPr>
            <a:r>
              <a:rPr lang="en-US" sz="7200" dirty="0" smtClean="0"/>
              <a:t>16. </a:t>
            </a:r>
            <a:r>
              <a:rPr lang="en-US" sz="7200" dirty="0" err="1" smtClean="0"/>
              <a:t>Sodhi</a:t>
            </a:r>
            <a:r>
              <a:rPr lang="en-US" sz="7200" dirty="0" smtClean="0"/>
              <a:t>, N.S., Gibson, L. &amp; Raven, P.H. (</a:t>
            </a:r>
            <a:r>
              <a:rPr lang="en-US" sz="7200" dirty="0" err="1" smtClean="0"/>
              <a:t>eds</a:t>
            </a:r>
            <a:r>
              <a:rPr lang="en-US" sz="7200" dirty="0" smtClean="0"/>
              <a:t>). 2013. </a:t>
            </a:r>
            <a:r>
              <a:rPr lang="en-US" sz="7200" i="1" dirty="0" smtClean="0"/>
              <a:t>Conservation Biology: Voices from the Tropics. John Wiley &amp; Sons.</a:t>
            </a:r>
          </a:p>
          <a:p>
            <a:pPr>
              <a:buNone/>
            </a:pPr>
            <a:r>
              <a:rPr lang="en-US" sz="7200" dirty="0" smtClean="0"/>
              <a:t>17. </a:t>
            </a:r>
            <a:r>
              <a:rPr lang="en-US" sz="7200" dirty="0" err="1" smtClean="0"/>
              <a:t>Thapar</a:t>
            </a:r>
            <a:r>
              <a:rPr lang="en-US" sz="7200" dirty="0" smtClean="0"/>
              <a:t>, V. 1998. </a:t>
            </a:r>
            <a:r>
              <a:rPr lang="en-US" sz="7200" i="1" dirty="0" smtClean="0"/>
              <a:t>Land of the Tiger:  A Natural History of the Indian Subcontinent.</a:t>
            </a:r>
          </a:p>
          <a:p>
            <a:pPr>
              <a:buNone/>
            </a:pPr>
            <a:r>
              <a:rPr lang="en-US" sz="7200" dirty="0" smtClean="0"/>
              <a:t>18.Warren, C.E. 1971. </a:t>
            </a:r>
            <a:r>
              <a:rPr lang="en-US" sz="7200" i="1" dirty="0" smtClean="0"/>
              <a:t>Biology and Water Pollution Control.  WB Saunders.</a:t>
            </a:r>
          </a:p>
          <a:p>
            <a:pPr>
              <a:buNone/>
            </a:pPr>
            <a:r>
              <a:rPr lang="en-US" sz="7200" dirty="0" smtClean="0"/>
              <a:t>19.Wilson, E.O. 2006. </a:t>
            </a:r>
            <a:r>
              <a:rPr lang="en-US" sz="7200" i="1" dirty="0" smtClean="0"/>
              <a:t>The Creation: An appeal to save life on earth. New York: </a:t>
            </a:r>
          </a:p>
          <a:p>
            <a:pPr>
              <a:buNone/>
            </a:pPr>
            <a:r>
              <a:rPr lang="en-US" sz="7200" dirty="0" smtClean="0"/>
              <a:t>Norton.</a:t>
            </a:r>
          </a:p>
          <a:p>
            <a:pPr>
              <a:buNone/>
            </a:pPr>
            <a:r>
              <a:rPr lang="en-US" sz="7200" dirty="0" smtClean="0"/>
              <a:t>20.World Commission on environment and Development. 1987. </a:t>
            </a:r>
            <a:r>
              <a:rPr lang="en-US" sz="7200" i="1" dirty="0" smtClean="0"/>
              <a:t>Our Common</a:t>
            </a:r>
          </a:p>
          <a:p>
            <a:pPr>
              <a:buNone/>
            </a:pPr>
            <a:r>
              <a:rPr lang="en-US" sz="7200" i="1" dirty="0" smtClean="0"/>
              <a:t>     Future. Oxford University Press.</a:t>
            </a:r>
          </a:p>
          <a:p>
            <a:pPr>
              <a:buNone/>
            </a:pPr>
            <a:r>
              <a:rPr lang="en-US" sz="7200" dirty="0" smtClean="0">
                <a:solidFill>
                  <a:srgbClr val="00B050"/>
                </a:solidFill>
              </a:rPr>
              <a:t>21. www.nacwc.nic.in</a:t>
            </a:r>
          </a:p>
          <a:p>
            <a:pPr>
              <a:buNone/>
            </a:pPr>
            <a:r>
              <a:rPr lang="en-US" sz="7200" dirty="0" smtClean="0">
                <a:solidFill>
                  <a:srgbClr val="00B050"/>
                </a:solidFill>
              </a:rPr>
              <a:t>22.www.opcw.org</a:t>
            </a:r>
            <a:endParaRPr lang="en-US" sz="7200"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mages.jpg"/>
          <p:cNvPicPr>
            <a:picLocks noGrp="1" noChangeAspect="1" noChangeArrowheads="1"/>
          </p:cNvPicPr>
          <p:nvPr>
            <p:ph idx="1"/>
          </p:nvPr>
        </p:nvPicPr>
        <p:blipFill>
          <a:blip r:embed="rId2"/>
          <a:srcRect/>
          <a:stretch>
            <a:fillRect/>
          </a:stretch>
        </p:blipFill>
        <p:spPr bwMode="auto">
          <a:xfrm>
            <a:off x="2438400" y="533400"/>
            <a:ext cx="4876800" cy="5181600"/>
          </a:xfrm>
          <a:prstGeom prst="rect">
            <a:avLst/>
          </a:prstGeom>
          <a:noFill/>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114800"/>
            <a:ext cx="7498080" cy="1706562"/>
          </a:xfrm>
        </p:spPr>
        <p:txBody>
          <a:bodyPr>
            <a:noAutofit/>
          </a:bodyPr>
          <a:lstStyle/>
          <a:p>
            <a:pPr algn="ctr"/>
            <a:r>
              <a:rPr lang="en-IN" sz="4400" i="1" dirty="0" smtClean="0">
                <a:latin typeface="Algerian" pitchFamily="82" charset="0"/>
              </a:rPr>
              <a:t>THANK YOU</a:t>
            </a:r>
            <a:br>
              <a:rPr lang="en-IN" sz="4400" i="1" dirty="0" smtClean="0">
                <a:latin typeface="Algerian" pitchFamily="82" charset="0"/>
              </a:rPr>
            </a:br>
            <a:endParaRPr lang="en-IN" sz="4400" i="1" dirty="0"/>
          </a:p>
        </p:txBody>
      </p:sp>
      <p:pic>
        <p:nvPicPr>
          <p:cNvPr id="6" name="Content Placeholder 5" descr="(R)prunu.jpg"/>
          <p:cNvPicPr>
            <a:picLocks noGrp="1" noChangeAspect="1"/>
          </p:cNvPicPr>
          <p:nvPr>
            <p:ph idx="1"/>
          </p:nvPr>
        </p:nvPicPr>
        <p:blipFill>
          <a:blip r:embed="rId2"/>
          <a:stretch>
            <a:fillRect/>
          </a:stretch>
        </p:blipFill>
        <p:spPr>
          <a:xfrm>
            <a:off x="1676400" y="304800"/>
            <a:ext cx="6629400" cy="3429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solidFill>
                  <a:srgbClr val="00B050"/>
                </a:solidFill>
              </a:rPr>
              <a:t>1962 ‘Silent Spring’ is published.</a:t>
            </a:r>
          </a:p>
          <a:p>
            <a:pPr algn="just"/>
            <a:r>
              <a:rPr lang="en-US" b="1" dirty="0" smtClean="0">
                <a:solidFill>
                  <a:srgbClr val="00B050"/>
                </a:solidFill>
              </a:rPr>
              <a:t> Rachel Carson’s powerful book draws the attention of the American public to the potential consequences of the increasing ability of human activities to significantly and even permanently alter the natural world.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2357</TotalTime>
  <Words>4404</Words>
  <Application>Microsoft Office PowerPoint</Application>
  <PresentationFormat>On-screen Show (4:3)</PresentationFormat>
  <Paragraphs>484</Paragraphs>
  <Slides>80</Slides>
  <Notes>1</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Solstice</vt:lpstr>
      <vt:lpstr>Environmental Pollution-Sources and Impacts</vt:lpstr>
      <vt:lpstr>        </vt:lpstr>
      <vt:lpstr>Classification of Pollutants</vt:lpstr>
      <vt:lpstr> How many types of pollution affect the environment?  </vt:lpstr>
      <vt:lpstr>PowerPoint Presentation</vt:lpstr>
      <vt:lpstr>PowerPoint Presentation</vt:lpstr>
      <vt:lpstr> Case Study: DDT Pesticide Exposure </vt:lpstr>
      <vt:lpstr>PowerPoint Presentation</vt:lpstr>
      <vt:lpstr>PowerPoint Presentation</vt:lpstr>
      <vt:lpstr> </vt:lpstr>
      <vt:lpstr>Water Pollution </vt:lpstr>
      <vt:lpstr>Types of Pollutants</vt:lpstr>
      <vt:lpstr>Causes of  Water Pollution</vt:lpstr>
      <vt:lpstr>Marine Pollution</vt:lpstr>
      <vt:lpstr>Causes</vt:lpstr>
      <vt:lpstr>Oil Spills</vt:lpstr>
      <vt:lpstr>PowerPoint Presentation</vt:lpstr>
      <vt:lpstr>PowerPoint Presentation</vt:lpstr>
      <vt:lpstr>TYPES OF AIR POLLUTION  Outdoor and Indoor Pollution</vt:lpstr>
      <vt:lpstr>Sources of Indoor Pollution</vt:lpstr>
      <vt:lpstr>Main sources of air pollution (OUTDOOR)</vt:lpstr>
      <vt:lpstr>Natural sources </vt:lpstr>
      <vt:lpstr>PowerPoint Presentation</vt:lpstr>
      <vt:lpstr>Anthropogenic sources</vt:lpstr>
      <vt:lpstr>PowerPoint Presentation</vt:lpstr>
      <vt:lpstr>Types of Air Pollutants</vt:lpstr>
      <vt:lpstr>PowerPoint Presentation</vt:lpstr>
      <vt:lpstr>PowerPoint Presentation</vt:lpstr>
      <vt:lpstr>Air Pollution incidents in India</vt:lpstr>
      <vt:lpstr> EPA CRITERIA AIR POLLUTANTS  </vt:lpstr>
      <vt:lpstr>PowerPoint Presentation</vt:lpstr>
      <vt:lpstr>PowerPoint Presentation</vt:lpstr>
      <vt:lpstr>Air Quality Monitoring</vt:lpstr>
      <vt:lpstr>Measures to check indoor pollution</vt:lpstr>
      <vt:lpstr>THERMAL POLLUTION - CAUSES AND IMPACTS</vt:lpstr>
      <vt:lpstr>PowerPoint Presentation</vt:lpstr>
      <vt:lpstr>Sources of Thermal Pollution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Impacts of Thermal Pollution</vt:lpstr>
      <vt:lpstr>PowerPoint Presentation</vt:lpstr>
      <vt:lpstr>PowerPoint Presentation</vt:lpstr>
      <vt:lpstr>PowerPoint Presentation</vt:lpstr>
      <vt:lpstr>PowerPoint Presentation</vt:lpstr>
      <vt:lpstr>PowerPoint Presentation</vt:lpstr>
      <vt:lpstr>Control of Thermal Pollution</vt:lpstr>
      <vt:lpstr>PowerPoint Presentation</vt:lpstr>
      <vt:lpstr>PowerPoint Presentation</vt:lpstr>
      <vt:lpstr>3. Artificial Lakes</vt:lpstr>
      <vt:lpstr>SOIL POLLUTION</vt:lpstr>
      <vt:lpstr>     SOIL POLLUTION </vt:lpstr>
      <vt:lpstr>Causes of Soil Pollution</vt:lpstr>
      <vt:lpstr>Waste materials can be broadly divided into three categories:</vt:lpstr>
      <vt:lpstr>Solid wastes</vt:lpstr>
      <vt:lpstr>Sources of solid wastes</vt:lpstr>
      <vt:lpstr>Solid waste management  “3rs”</vt:lpstr>
      <vt:lpstr>   Electronic waste (E-waste)</vt:lpstr>
      <vt:lpstr>Composition of E-waste </vt:lpstr>
      <vt:lpstr>Health effects </vt:lpstr>
      <vt:lpstr> Bioaccumulation </vt:lpstr>
      <vt:lpstr>Solid Waste Management</vt:lpstr>
      <vt:lpstr>Recycling and recovery of materials </vt:lpstr>
      <vt:lpstr>   Reforesting</vt:lpstr>
      <vt:lpstr>Radiation Pollution ( Nuclear hazard)</vt:lpstr>
      <vt:lpstr>RADIATION</vt:lpstr>
      <vt:lpstr>PowerPoint Presentation</vt:lpstr>
      <vt:lpstr> Coal </vt:lpstr>
      <vt:lpstr> Medical wastes </vt:lpstr>
      <vt:lpstr>Effects of Radiation Exposure on Human Health</vt:lpstr>
      <vt:lpstr> The common types of radiation detectors include:</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Pollution</dc:title>
  <dc:creator>user</dc:creator>
  <cp:lastModifiedBy>ss</cp:lastModifiedBy>
  <cp:revision>402</cp:revision>
  <dcterms:created xsi:type="dcterms:W3CDTF">2016-01-11T13:59:51Z</dcterms:created>
  <dcterms:modified xsi:type="dcterms:W3CDTF">2016-02-23T16:14:42Z</dcterms:modified>
</cp:coreProperties>
</file>